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74" r:id="rId9"/>
    <p:sldId id="262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87" r:id="rId19"/>
    <p:sldId id="273" r:id="rId20"/>
    <p:sldId id="271" r:id="rId21"/>
    <p:sldId id="270" r:id="rId22"/>
    <p:sldId id="272" r:id="rId23"/>
    <p:sldId id="275" r:id="rId24"/>
    <p:sldId id="288" r:id="rId25"/>
    <p:sldId id="276" r:id="rId26"/>
    <p:sldId id="277" r:id="rId27"/>
    <p:sldId id="279" r:id="rId28"/>
    <p:sldId id="278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EF9"/>
    <a:srgbClr val="2DC8FF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1297" autoAdjust="0"/>
  </p:normalViewPr>
  <p:slideViewPr>
    <p:cSldViewPr>
      <p:cViewPr>
        <p:scale>
          <a:sx n="50" d="100"/>
          <a:sy n="5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30A7C-98B1-41EE-9002-832A007B4DF7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EC3AB-4EC2-46DF-9EC4-9A7B0302F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48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Pixel, conteggi</a:t>
            </a:r>
            <a:br>
              <a:rPr lang="it-IT" dirty="0" smtClean="0"/>
            </a:br>
            <a:r>
              <a:rPr lang="it-IT" dirty="0" smtClean="0"/>
              <a:t>senza troppe cifre significative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EC3AB-4EC2-46DF-9EC4-9A7B0302F08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75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entrambe le componenti (disco + bulge)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EC3AB-4EC2-46DF-9EC4-9A7B0302F08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81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Perché eliminare solo quelli tra più tre sigma e meno tre sigma??? Lasciamo anche quelli MINORI di meno tre sigma, ché tanto sono comunque cielo???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EC3AB-4EC2-46DF-9EC4-9A7B0302F08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00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FLUSSO??? Cosa intendono??? Per</a:t>
            </a:r>
            <a:r>
              <a:rPr lang="it-IT" baseline="0" dirty="0" smtClean="0"/>
              <a:t> la formula della brillanza, non è piuttosto LUMINOSITA’/AREA???</a:t>
            </a:r>
          </a:p>
          <a:p>
            <a:r>
              <a:rPr lang="it-IT" baseline="0" dirty="0" smtClean="0"/>
              <a:t>Perché ds9 riesce a capire che log0 è buio invece che restituire ERROR???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EC3AB-4EC2-46DF-9EC4-9A7B0302F08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2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4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it-IT" sz="7200" dirty="0" smtClean="0">
                <a:solidFill>
                  <a:schemeClr val="bg1"/>
                </a:solidFill>
              </a:rPr>
              <a:t>FOTOMETRIA E MORFOLOGIA DI GALASSIE</a:t>
            </a:r>
            <a:endParaRPr lang="it-IT" sz="7200" dirty="0">
              <a:solidFill>
                <a:schemeClr val="bg1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7416824" cy="17526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Daniele Cini, Giacomo Labbri, Laura Martin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1"/>
                </a:solidFill>
              </a:rPr>
              <a:t>BRILLANZA</a:t>
            </a:r>
            <a:endParaRPr lang="it-IT" sz="6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8229600" cy="5256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>
                    <a:solidFill>
                      <a:schemeClr val="bg1"/>
                    </a:solidFill>
                  </a:rPr>
                  <a:t>Si definisce brillanza il rapporto tra il flusso luminoso della corona ellittica compresa tra due </a:t>
                </a:r>
                <a:r>
                  <a:rPr lang="it-IT" dirty="0" err="1" smtClean="0">
                    <a:solidFill>
                      <a:schemeClr val="bg1"/>
                    </a:solidFill>
                  </a:rPr>
                  <a:t>isofote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e l’angolo solido che essa sottende;  si misura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𝑒𝑟𝑔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𝑎𝑟𝑐𝑠𝑒𝑐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 smtClean="0">
                    <a:solidFill>
                      <a:schemeClr val="bg1"/>
                    </a:solidFill>
                  </a:rPr>
                  <a:t> oppure, con le opportune </a:t>
                </a:r>
              </a:p>
              <a:p>
                <a:pPr marL="0" indent="0">
                  <a:buNone/>
                </a:pPr>
                <a:r>
                  <a:rPr lang="it-IT" dirty="0" smtClean="0">
                    <a:solidFill>
                      <a:schemeClr val="bg1"/>
                    </a:solidFill>
                  </a:rPr>
                  <a:t>correzioni,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𝑚𝑎𝑔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𝑎𝑟𝑐𝑠𝑒𝑐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it-IT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it-IT" dirty="0" smtClean="0">
                    <a:solidFill>
                      <a:schemeClr val="bg1"/>
                    </a:solidFill>
                  </a:rPr>
                  <a:t>In formule: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𝑏𝑟𝑖𝑙𝑙𝑎𝑛𝑧𝑎</m:t>
                    </m:r>
                    <m:r>
                      <a:rPr lang="it-IT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it-IT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it-IT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𝐹𝑙𝑢𝑥</m:t>
                            </m:r>
                          </m:e>
                          <m:sub>
                            <m: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t-IT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𝐹𝑙𝑢𝑥</m:t>
                            </m:r>
                          </m:e>
                          <m:sub>
                            <m: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t-IT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it-IT" sz="3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8229600" cy="5256584"/>
              </a:xfrm>
              <a:blipFill rotWithShape="1">
                <a:blip r:embed="rId2"/>
                <a:stretch>
                  <a:fillRect l="-1926" t="-1508" r="-16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95774" y="1357853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Si vuole ottenere un grafico che metta in relazione la brillanza dell’</a:t>
            </a:r>
            <a:r>
              <a:rPr lang="it-IT" sz="3600" dirty="0" err="1" smtClean="0">
                <a:solidFill>
                  <a:schemeClr val="bg1"/>
                </a:solidFill>
              </a:rPr>
              <a:t>isofota</a:t>
            </a:r>
            <a:r>
              <a:rPr lang="it-IT" sz="3600" dirty="0" smtClean="0">
                <a:solidFill>
                  <a:schemeClr val="bg1"/>
                </a:solidFill>
              </a:rPr>
              <a:t> con la sua distanza dal centro secondo particolari modelli matematici (</a:t>
            </a:r>
            <a:r>
              <a:rPr lang="it-IT" sz="3600" b="1" i="1" dirty="0" smtClean="0">
                <a:solidFill>
                  <a:schemeClr val="bg1"/>
                </a:solidFill>
              </a:rPr>
              <a:t>profilo di brillanza</a:t>
            </a:r>
            <a:r>
              <a:rPr lang="it-IT" sz="3600" dirty="0" smtClean="0">
                <a:solidFill>
                  <a:schemeClr val="bg1"/>
                </a:solidFill>
              </a:rPr>
              <a:t>)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3746" y="51571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L’interpretazione di tali modelli ci darà informazioni circa la morfologia della galassia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3376094" y="3666177"/>
            <a:ext cx="2592288" cy="1364084"/>
          </a:xfrm>
          <a:prstGeom prst="downArrow">
            <a:avLst/>
          </a:prstGeom>
          <a:gradFill>
            <a:gsLst>
              <a:gs pos="0">
                <a:srgbClr val="FFF200">
                  <a:alpha val="1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899930" y="33265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PROFILO DI BRILLANZA</a:t>
            </a:r>
            <a:endParaRPr lang="it-I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4995" y="685719"/>
            <a:ext cx="52054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 smtClean="0">
                <a:solidFill>
                  <a:schemeClr val="bg1"/>
                </a:solidFill>
              </a:rPr>
              <a:t>1) Semiasse maggiore di ogni ellisse</a:t>
            </a:r>
          </a:p>
        </p:txBody>
      </p:sp>
      <p:sp>
        <p:nvSpPr>
          <p:cNvPr id="8" name="Ovale 7"/>
          <p:cNvSpPr/>
          <p:nvPr/>
        </p:nvSpPr>
        <p:spPr>
          <a:xfrm>
            <a:off x="5370466" y="472603"/>
            <a:ext cx="3579504" cy="17281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endCxn id="8" idx="6"/>
          </p:cNvCxnSpPr>
          <p:nvPr/>
        </p:nvCxnSpPr>
        <p:spPr>
          <a:xfrm flipV="1">
            <a:off x="5370466" y="1336699"/>
            <a:ext cx="357950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8" idx="6"/>
          </p:cNvCxnSpPr>
          <p:nvPr/>
        </p:nvCxnSpPr>
        <p:spPr>
          <a:xfrm>
            <a:off x="7160218" y="1336699"/>
            <a:ext cx="1789752" cy="0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5370466" y="4553751"/>
            <a:ext cx="3608537" cy="1728192"/>
          </a:xfrm>
          <a:prstGeom prst="ellipse">
            <a:avLst/>
          </a:prstGeom>
          <a:pattFill prst="lgCheck">
            <a:fgClr>
              <a:srgbClr val="FF0000"/>
            </a:fgClr>
            <a:bgClr>
              <a:srgbClr val="92D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355949" y="2488539"/>
            <a:ext cx="3608537" cy="1728192"/>
          </a:xfrm>
          <a:prstGeom prst="ellipse">
            <a:avLst/>
          </a:prstGeom>
          <a:gradFill flip="none" rotWithShape="1">
            <a:gsLst>
              <a:gs pos="0">
                <a:srgbClr val="FFF200">
                  <a:lumMod val="32000"/>
                  <a:lumOff val="68000"/>
                </a:srgbClr>
              </a:gs>
              <a:gs pos="65000">
                <a:srgbClr val="FF7A00"/>
              </a:gs>
              <a:gs pos="93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64995" y="2767859"/>
            <a:ext cx="4731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500" dirty="0" smtClean="0">
                <a:solidFill>
                  <a:prstClr val="white"/>
                </a:solidFill>
              </a:rPr>
              <a:t>2) Flusso luminoso   uscente da ogni ellisse</a:t>
            </a:r>
            <a:endParaRPr lang="it-IT" sz="3500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4995" y="4833071"/>
            <a:ext cx="4608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500" dirty="0">
                <a:solidFill>
                  <a:prstClr val="white"/>
                </a:solidFill>
              </a:rPr>
              <a:t>3) Numero di pixel per ciascuna ellisse</a:t>
            </a:r>
          </a:p>
        </p:txBody>
      </p:sp>
    </p:spTree>
    <p:extLst>
      <p:ext uri="{BB962C8B-B14F-4D97-AF65-F5344CB8AC3E}">
        <p14:creationId xmlns:p14="http://schemas.microsoft.com/office/powerpoint/2010/main" val="1089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5" grpId="0" animBg="1"/>
      <p:bldP spid="16" grpId="0" animBg="1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300" dirty="0" smtClean="0">
                <a:solidFill>
                  <a:schemeClr val="bg1"/>
                </a:solidFill>
              </a:rPr>
              <a:t>Per ottenere un profilo coerente, i dati dell’immagine vanno corretti con degli opportuni parametri (noti oppure calcolati in IRAF); nella tabella sono riportati i 5 fondamentali:</a:t>
            </a:r>
            <a:endParaRPr lang="it-IT" sz="33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39734"/>
              </p:ext>
            </p:extLst>
          </p:nvPr>
        </p:nvGraphicFramePr>
        <p:xfrm>
          <a:off x="755576" y="2348880"/>
          <a:ext cx="748883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2952328"/>
              </a:tblGrid>
              <a:tr h="484275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GRANDEZZA</a:t>
                      </a:r>
                      <a:endParaRPr lang="it-IT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VALORE</a:t>
                      </a:r>
                      <a:endParaRPr lang="it-IT" sz="2600" dirty="0"/>
                    </a:p>
                  </a:txBody>
                  <a:tcPr/>
                </a:tc>
              </a:tr>
              <a:tr h="484275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scala dell’immagine</a:t>
                      </a:r>
                      <a:endParaRPr lang="it-IT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0.4 </a:t>
                      </a:r>
                      <a:r>
                        <a:rPr lang="it-IT" sz="2600" dirty="0" err="1" smtClean="0"/>
                        <a:t>arcsec</a:t>
                      </a:r>
                      <a:r>
                        <a:rPr lang="it-IT" sz="2600" dirty="0" smtClean="0"/>
                        <a:t>/pixel</a:t>
                      </a:r>
                      <a:endParaRPr lang="it-IT" sz="2600" dirty="0"/>
                    </a:p>
                  </a:txBody>
                  <a:tcPr/>
                </a:tc>
              </a:tr>
              <a:tr h="484275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tempo di esposizione</a:t>
                      </a:r>
                      <a:endParaRPr lang="it-IT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53.9 s</a:t>
                      </a:r>
                      <a:endParaRPr lang="it-IT" sz="2600" dirty="0"/>
                    </a:p>
                  </a:txBody>
                  <a:tcPr/>
                </a:tc>
              </a:tr>
              <a:tr h="835871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valore medio della luminosità  del cielo</a:t>
                      </a:r>
                      <a:endParaRPr lang="it-IT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1069</a:t>
                      </a:r>
                      <a:endParaRPr lang="it-IT" sz="2600" dirty="0"/>
                    </a:p>
                  </a:txBody>
                  <a:tcPr/>
                </a:tc>
              </a:tr>
              <a:tr h="835871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deviazione standard (</a:t>
                      </a:r>
                      <a:r>
                        <a:rPr lang="el-GR" sz="2600" dirty="0" smtClean="0"/>
                        <a:t>σ</a:t>
                      </a:r>
                      <a:r>
                        <a:rPr lang="it-IT" sz="2600" dirty="0" smtClean="0"/>
                        <a:t>) della luminosità del cielo</a:t>
                      </a:r>
                      <a:endParaRPr lang="it-IT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4.34</a:t>
                      </a:r>
                      <a:endParaRPr lang="it-IT" sz="2600" dirty="0"/>
                    </a:p>
                  </a:txBody>
                  <a:tcPr/>
                </a:tc>
              </a:tr>
              <a:tr h="835871">
                <a:tc>
                  <a:txBody>
                    <a:bodyPr/>
                    <a:lstStyle/>
                    <a:p>
                      <a:pPr algn="ctr"/>
                      <a:r>
                        <a:rPr lang="it-IT" sz="2600" i="1" dirty="0" smtClean="0"/>
                        <a:t>GAIN </a:t>
                      </a:r>
                      <a:r>
                        <a:rPr lang="it-IT" sz="2600" i="0" dirty="0" smtClean="0"/>
                        <a:t>(coefficiente di amplificazione del CCD)</a:t>
                      </a:r>
                      <a:endParaRPr lang="it-IT" sz="2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 smtClean="0"/>
                        <a:t>4.03</a:t>
                      </a:r>
                      <a:endParaRPr lang="it-IT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dirty="0" smtClean="0">
                <a:solidFill>
                  <a:schemeClr val="bg1"/>
                </a:solidFill>
              </a:rPr>
              <a:t>Con i dati raccolti e opportunamente elaborati si ottiene una terza tavola che pone il flusso luminoso in funzione della distanza dal centro, fornendone anche l’errore assoluto*:</a:t>
            </a:r>
            <a:endParaRPr lang="it-IT" sz="3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94517"/>
              </p:ext>
            </p:extLst>
          </p:nvPr>
        </p:nvGraphicFramePr>
        <p:xfrm>
          <a:off x="683569" y="2348880"/>
          <a:ext cx="792087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211"/>
                <a:gridCol w="1925373"/>
                <a:gridCol w="2664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SEMIASSE MAGGIORE (pixel)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BRILLANZA (conteggi)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it-IT" sz="36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it-IT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0.420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245.833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0.009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0.487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244.097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0.009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0.589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230.613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0.010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0.713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218.229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0.010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0.819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192.940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0.011</a:t>
                      </a:r>
                      <a:endParaRPr lang="it-I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…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…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…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55576" y="55892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*semiasse maggiore, flusso luminoso ed errore assoluto devono ancora essere convertiti in </a:t>
            </a:r>
            <a:r>
              <a:rPr lang="it-IT" sz="2000" dirty="0" err="1" smtClean="0">
                <a:solidFill>
                  <a:schemeClr val="bg1"/>
                </a:solidFill>
              </a:rPr>
              <a:t>arcsec</a:t>
            </a:r>
            <a:r>
              <a:rPr lang="it-IT" sz="2000" dirty="0" smtClean="0">
                <a:solidFill>
                  <a:schemeClr val="bg1"/>
                </a:solidFill>
              </a:rPr>
              <a:t> e </a:t>
            </a:r>
            <a:r>
              <a:rPr lang="it-IT" sz="2000" dirty="0" err="1" smtClean="0">
                <a:solidFill>
                  <a:schemeClr val="bg1"/>
                </a:solidFill>
              </a:rPr>
              <a:t>mag</a:t>
            </a:r>
            <a:r>
              <a:rPr lang="it-IT" sz="2000" dirty="0" smtClean="0">
                <a:solidFill>
                  <a:schemeClr val="bg1"/>
                </a:solidFill>
              </a:rPr>
              <a:t>/arcsec^2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568863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it-IT" dirty="0" smtClean="0">
                    <a:solidFill>
                      <a:schemeClr val="bg1"/>
                    </a:solidFill>
                  </a:rPr>
                  <a:t>Tra quattro modelli per descrivere il profilo di brillanza, quello che meglio approssima i dati raccolti è noto come </a:t>
                </a:r>
                <a:r>
                  <a:rPr lang="it-IT" b="1" i="1" dirty="0" smtClean="0">
                    <a:solidFill>
                      <a:schemeClr val="bg1"/>
                    </a:solidFill>
                  </a:rPr>
                  <a:t>bulge esponenziale</a:t>
                </a:r>
                <a:r>
                  <a:rPr lang="it-IT" dirty="0">
                    <a:solidFill>
                      <a:schemeClr val="bg1"/>
                    </a:solidFill>
                  </a:rPr>
                  <a:t>.</a:t>
                </a:r>
                <a:r>
                  <a:rPr lang="it-IT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it-IT" dirty="0" smtClean="0">
                    <a:solidFill>
                      <a:schemeClr val="bg1"/>
                    </a:solidFill>
                  </a:rPr>
                  <a:t>È descritto dalle seguenti formule: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𝒆𝒙𝒑</m:t>
                          </m:r>
                        </m:sub>
                      </m:sSub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𝟑𝟔</m:t>
                      </m:r>
                      <m:sSub>
                        <m:sSub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𝟔𝟖</m:t>
                          </m:r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4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4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it-IT" sz="4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it-IT" sz="40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𝒆𝒙𝒑</m:t>
                          </m:r>
                        </m:sub>
                      </m:sSub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𝟖𝟐𝟒</m:t>
                      </m:r>
                      <m:d>
                        <m:d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4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4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it-IT" sz="4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it-IT" sz="40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𝒆𝒙𝒑</m:t>
                          </m:r>
                        </m:sub>
                      </m:sSub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𝟏𝟏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it-IT" sz="4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𝟗𝟑</m:t>
                      </m:r>
                      <m:sSub>
                        <m:sSub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it-IT" sz="4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e>
                        <m:sup>
                          <m:r>
                            <a:rPr lang="it-IT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it-IT" sz="40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5688632"/>
              </a:xfrm>
              <a:blipFill rotWithShape="1">
                <a:blip r:embed="rId3"/>
                <a:stretch>
                  <a:fillRect l="-1926" t="-1393" r="-1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2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649491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it-IT" sz="3900" dirty="0" smtClean="0">
                    <a:solidFill>
                      <a:schemeClr val="bg1"/>
                    </a:solidFill>
                    <a:latin typeface="+mj-lt"/>
                  </a:rPr>
                  <a:t>Per </a:t>
                </a:r>
                <a:r>
                  <a:rPr lang="it-IT" sz="3900" dirty="0">
                    <a:solidFill>
                      <a:schemeClr val="bg1"/>
                    </a:solidFill>
                    <a:latin typeface="+mj-lt"/>
                  </a:rPr>
                  <a:t>ottimizzare l’approssimazione dei dati raccolti con la curva teorica si opera su quattro </a:t>
                </a:r>
                <a:r>
                  <a:rPr lang="it-IT" sz="3900" dirty="0" smtClean="0">
                    <a:solidFill>
                      <a:schemeClr val="bg1"/>
                    </a:solidFill>
                    <a:latin typeface="+mj-lt"/>
                  </a:rPr>
                  <a:t>parametri: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it-IT" sz="3000" i="1" dirty="0">
                    <a:solidFill>
                      <a:schemeClr val="bg1"/>
                    </a:solidFill>
                    <a:ea typeface="Calibri"/>
                    <a:cs typeface="Times New Roman"/>
                  </a:rPr>
                  <a:t>r</a:t>
                </a:r>
                <a:r>
                  <a:rPr lang="it-IT" sz="3000" i="1" baseline="-25000" dirty="0" smtClean="0">
                    <a:solidFill>
                      <a:schemeClr val="bg1"/>
                    </a:solidFill>
                    <a:ea typeface="Calibri"/>
                    <a:cs typeface="Times New Roman"/>
                  </a:rPr>
                  <a:t>e</a:t>
                </a:r>
                <a:r>
                  <a:rPr lang="it-IT" sz="3000" dirty="0" smtClean="0">
                    <a:solidFill>
                      <a:schemeClr val="bg1"/>
                    </a:solidFill>
                    <a:ea typeface="Calibri"/>
                    <a:cs typeface="Times New Roman"/>
                  </a:rPr>
                  <a:t> = </a:t>
                </a:r>
                <a:r>
                  <a:rPr lang="it-IT" sz="3000" dirty="0" smtClean="0">
                    <a:solidFill>
                      <a:schemeClr val="bg1"/>
                    </a:solidFill>
                  </a:rPr>
                  <a:t>raggio efficace, ossia il raggio entro cui è              racchiusa metà della luminosità della galassia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it-IT" sz="3000" i="1" dirty="0" err="1" smtClean="0">
                    <a:solidFill>
                      <a:schemeClr val="bg1"/>
                    </a:solidFill>
                    <a:ea typeface="Calibri"/>
                    <a:cs typeface="Times New Roman"/>
                  </a:rPr>
                  <a:t>I</a:t>
                </a:r>
                <a:r>
                  <a:rPr lang="it-IT" sz="3000" i="1" baseline="-25000" dirty="0" err="1" smtClean="0">
                    <a:solidFill>
                      <a:schemeClr val="bg1"/>
                    </a:solidFill>
                    <a:ea typeface="Calibri"/>
                    <a:cs typeface="Times New Roman"/>
                  </a:rPr>
                  <a:t>e</a:t>
                </a:r>
                <a:r>
                  <a:rPr lang="it-IT" sz="2400" dirty="0" smtClean="0">
                    <a:solidFill>
                      <a:schemeClr val="bg1"/>
                    </a:solidFill>
                    <a:ea typeface="Calibri"/>
                    <a:cs typeface="Times New Roman"/>
                  </a:rPr>
                  <a:t> =</a:t>
                </a:r>
                <a:r>
                  <a:rPr lang="it-IT" sz="3000" dirty="0" smtClean="0">
                    <a:solidFill>
                      <a:schemeClr val="bg1"/>
                    </a:solidFill>
                  </a:rPr>
                  <a:t> intensità luminosa a distanza </a:t>
                </a:r>
                <a:r>
                  <a:rPr lang="it-IT" sz="3000" i="1" dirty="0" smtClean="0">
                    <a:solidFill>
                      <a:schemeClr val="bg1"/>
                    </a:solidFill>
                  </a:rPr>
                  <a:t>re</a:t>
                </a:r>
                <a:r>
                  <a:rPr lang="it-IT" sz="3000" dirty="0" smtClean="0">
                    <a:solidFill>
                      <a:schemeClr val="bg1"/>
                    </a:solidFill>
                  </a:rPr>
                  <a:t> dal centro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buFont typeface="Wingdings" pitchFamily="2" charset="2"/>
                  <a:buChar char="ü"/>
                </a:pPr>
                <a:r>
                  <a:rPr lang="it-IT" sz="3000" i="1" dirty="0" smtClean="0">
                    <a:solidFill>
                      <a:schemeClr val="bg1"/>
                    </a:solidFill>
                    <a:cs typeface="Times New Roman"/>
                  </a:rPr>
                  <a:t>I</a:t>
                </a:r>
                <a:r>
                  <a:rPr lang="it-IT" sz="3000" i="1" baseline="-25000" dirty="0" smtClean="0">
                    <a:solidFill>
                      <a:schemeClr val="bg1"/>
                    </a:solidFill>
                    <a:cs typeface="Times New Roman"/>
                  </a:rPr>
                  <a:t>0</a:t>
                </a:r>
                <a:r>
                  <a:rPr lang="it-IT" sz="3000" dirty="0" smtClean="0">
                    <a:solidFill>
                      <a:schemeClr val="bg1"/>
                    </a:solidFill>
                    <a:cs typeface="Times New Roman"/>
                  </a:rPr>
                  <a:t> =</a:t>
                </a:r>
                <a:r>
                  <a:rPr lang="it-IT" sz="3000" dirty="0" smtClean="0">
                    <a:solidFill>
                      <a:schemeClr val="bg1"/>
                    </a:solidFill>
                  </a:rPr>
                  <a:t> intensità luminosa al centro del disco galattico escludendo la componente dovuta al bulge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it-IT" sz="3000" i="1" dirty="0" smtClean="0">
                    <a:solidFill>
                      <a:schemeClr val="bg1"/>
                    </a:solidFill>
                  </a:rPr>
                  <a:t>h </a:t>
                </a:r>
                <a:r>
                  <a:rPr lang="it-IT" sz="3000" dirty="0">
                    <a:solidFill>
                      <a:schemeClr val="bg1"/>
                    </a:solidFill>
                  </a:rPr>
                  <a:t>=</a:t>
                </a:r>
                <a:r>
                  <a:rPr lang="it-IT" sz="3000" dirty="0" smtClean="0">
                    <a:solidFill>
                      <a:schemeClr val="bg1"/>
                    </a:solidFill>
                  </a:rPr>
                  <a:t> distanza dal centro alla quale l’intensità luminosa  vale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sz="3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3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𝐼𝑜</m:t>
                        </m:r>
                      </m:num>
                      <m:den>
                        <m:r>
                          <a:rPr lang="it-IT" sz="3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it-IT" sz="3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649491"/>
              </a:xfrm>
              <a:blipFill rotWithShape="1">
                <a:blip r:embed="rId2"/>
                <a:stretch>
                  <a:fillRect l="-2296" t="-1618" r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188" y="260648"/>
            <a:ext cx="8229600" cy="18722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Si fanno variare in </a:t>
            </a:r>
            <a:r>
              <a:rPr lang="it-IT" i="1" dirty="0" smtClean="0">
                <a:solidFill>
                  <a:schemeClr val="bg1"/>
                </a:solidFill>
              </a:rPr>
              <a:t>SUPERMONGO</a:t>
            </a:r>
            <a:r>
              <a:rPr lang="it-IT" dirty="0" smtClean="0">
                <a:solidFill>
                  <a:schemeClr val="bg1"/>
                </a:solidFill>
              </a:rPr>
              <a:t> i quattro parametri: ciò che si ottiene è la curva teorica (in </a:t>
            </a:r>
            <a:r>
              <a:rPr lang="it-IT" b="1" dirty="0" smtClean="0">
                <a:solidFill>
                  <a:srgbClr val="9DEEF9"/>
                </a:solidFill>
              </a:rPr>
              <a:t>azzurro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= </a:t>
            </a:r>
            <a:r>
              <a:rPr lang="it-IT" b="1" dirty="0" smtClean="0">
                <a:solidFill>
                  <a:srgbClr val="FF0000"/>
                </a:solidFill>
              </a:rPr>
              <a:t>bulge </a:t>
            </a:r>
            <a:r>
              <a:rPr lang="it-IT" b="1" dirty="0" smtClean="0">
                <a:solidFill>
                  <a:schemeClr val="bg1"/>
                </a:solidFill>
              </a:rPr>
              <a:t>+ </a:t>
            </a:r>
            <a:r>
              <a:rPr lang="it-IT" b="1" dirty="0" smtClean="0">
                <a:solidFill>
                  <a:srgbClr val="0070C0"/>
                </a:solidFill>
              </a:rPr>
              <a:t>disco</a:t>
            </a:r>
            <a:r>
              <a:rPr lang="it-IT" dirty="0" smtClean="0">
                <a:solidFill>
                  <a:schemeClr val="bg1"/>
                </a:solidFill>
              </a:rPr>
              <a:t>) del </a:t>
            </a:r>
            <a:r>
              <a:rPr lang="it-IT" i="1" dirty="0" smtClean="0">
                <a:solidFill>
                  <a:schemeClr val="bg1"/>
                </a:solidFill>
              </a:rPr>
              <a:t>bulge esponenziale,</a:t>
            </a:r>
            <a:r>
              <a:rPr lang="it-IT" dirty="0" smtClean="0">
                <a:solidFill>
                  <a:schemeClr val="bg1"/>
                </a:solidFill>
              </a:rPr>
              <a:t> che sovrapponiamo alle coppie di dati ottenuti: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colorTemperature colorTemp="6375"/>
                    </a14:imgEffect>
                    <a14:imgEffect>
                      <a14:saturation sat="400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>
          <a:xfrm>
            <a:off x="755576" y="1988840"/>
            <a:ext cx="7632848" cy="44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/>
          <a:stretch/>
        </p:blipFill>
        <p:spPr bwMode="auto">
          <a:xfrm>
            <a:off x="1475656" y="1242963"/>
            <a:ext cx="7200726" cy="44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5811" y="31279"/>
            <a:ext cx="82445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Ciò che abbiamo ottenuto è appunto il </a:t>
            </a:r>
            <a:r>
              <a:rPr lang="it-IT" sz="3800" b="1" i="1" dirty="0" smtClean="0">
                <a:solidFill>
                  <a:schemeClr val="bg1"/>
                </a:solidFill>
              </a:rPr>
              <a:t>profilo di brillanza</a:t>
            </a:r>
            <a:endParaRPr lang="it-IT" sz="3800" b="1" dirty="0">
              <a:solidFill>
                <a:schemeClr val="bg1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1261864" y="1281112"/>
            <a:ext cx="2232" cy="311338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5496" y="1628800"/>
                <a:ext cx="648072" cy="67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𝒎𝒂𝒈</m:t>
                          </m:r>
                        </m:num>
                        <m:den>
                          <m:sSup>
                            <m:sSupPr>
                              <m:ctrlPr>
                                <a:rPr lang="it-IT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𝒂𝒓𝒄𝒔𝒆𝒄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648072" cy="676980"/>
              </a:xfrm>
              <a:prstGeom prst="rect">
                <a:avLst/>
              </a:prstGeom>
              <a:blipFill rotWithShape="1">
                <a:blip r:embed="rId3"/>
                <a:stretch>
                  <a:fillRect r="-735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/>
          <p:cNvCxnSpPr/>
          <p:nvPr/>
        </p:nvCxnSpPr>
        <p:spPr>
          <a:xfrm>
            <a:off x="2123728" y="4491507"/>
            <a:ext cx="612068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6876256" y="4394497"/>
                <a:ext cx="756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𝒂𝒓𝒄𝒔𝒆𝒄</m:t>
                      </m:r>
                    </m:oMath>
                  </m:oMathPara>
                </a14:m>
                <a:endParaRPr lang="it-IT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394497"/>
                <a:ext cx="756084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411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237731" y="5684604"/>
            <a:ext cx="8496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L</a:t>
            </a:r>
            <a:r>
              <a:rPr lang="it-IT" sz="2800" dirty="0" smtClean="0">
                <a:solidFill>
                  <a:schemeClr val="bg1"/>
                </a:solidFill>
              </a:rPr>
              <a:t>e unità di misura sono state corrette grazie a parametri precedentemente forniti.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5"/>
          <a:stretch/>
        </p:blipFill>
        <p:spPr>
          <a:xfrm>
            <a:off x="207267" y="4221088"/>
            <a:ext cx="8471941" cy="19433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59286" y="559721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700" dirty="0" smtClean="0">
                <a:solidFill>
                  <a:schemeClr val="bg1"/>
                </a:solidFill>
              </a:rPr>
              <a:t>Il risultato è soddisfacente, come testimonia il grafico dei residui nella parte inferiore dell’immagine: esso restituisce la differenza tra i dati ottenuti e quelli del modello teorico.</a:t>
            </a:r>
            <a:endParaRPr lang="it-IT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7" y="476672"/>
            <a:ext cx="4403452" cy="349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240556" y="2942306"/>
            <a:ext cx="4394872" cy="1033735"/>
          </a:xfrm>
          <a:prstGeom prst="ellipse">
            <a:avLst/>
          </a:prstGeom>
          <a:noFill/>
          <a:ln w="6350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443" y="548680"/>
            <a:ext cx="4392488" cy="532859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     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     </a:t>
            </a:r>
            <a:r>
              <a:rPr lang="it-IT" sz="6700" dirty="0" smtClean="0">
                <a:solidFill>
                  <a:schemeClr val="bg1"/>
                </a:solidFill>
              </a:rPr>
              <a:t>UGC 4713</a:t>
            </a:r>
            <a:r>
              <a:rPr lang="it-IT" sz="5300" dirty="0" smtClean="0">
                <a:solidFill>
                  <a:schemeClr val="bg1"/>
                </a:solidFill>
              </a:rPr>
              <a:t/>
            </a:r>
            <a:br>
              <a:rPr lang="it-IT" sz="5300" dirty="0" smtClean="0">
                <a:solidFill>
                  <a:schemeClr val="bg1"/>
                </a:solidFill>
              </a:rPr>
            </a:br>
            <a:r>
              <a:rPr lang="it-IT" sz="4200" dirty="0" err="1" smtClean="0">
                <a:solidFill>
                  <a:schemeClr val="bg1"/>
                </a:solidFill>
              </a:rPr>
              <a:t>Dec</a:t>
            </a:r>
            <a:r>
              <a:rPr lang="it-IT" sz="4200" dirty="0" smtClean="0">
                <a:solidFill>
                  <a:schemeClr val="bg1"/>
                </a:solidFill>
              </a:rPr>
              <a:t>: +52°30’00’’</a:t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smtClean="0">
                <a:solidFill>
                  <a:schemeClr val="bg1"/>
                </a:solidFill>
              </a:rPr>
              <a:t>AR: 09h 00m 3s</a:t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err="1" smtClean="0">
                <a:solidFill>
                  <a:schemeClr val="bg1"/>
                </a:solidFill>
              </a:rPr>
              <a:t>mag</a:t>
            </a:r>
            <a:r>
              <a:rPr lang="it-IT" sz="4200" dirty="0">
                <a:solidFill>
                  <a:schemeClr val="bg1"/>
                </a:solidFill>
              </a:rPr>
              <a:t> </a:t>
            </a:r>
            <a:r>
              <a:rPr lang="it-IT" sz="4200" dirty="0" smtClean="0">
                <a:solidFill>
                  <a:schemeClr val="bg1"/>
                </a:solidFill>
              </a:rPr>
              <a:t>= 13.7</a:t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smtClean="0">
                <a:solidFill>
                  <a:schemeClr val="bg1"/>
                </a:solidFill>
              </a:rPr>
              <a:t>z = 0.03017</a:t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smtClean="0">
                <a:solidFill>
                  <a:schemeClr val="bg1"/>
                </a:solidFill>
              </a:rPr>
              <a:t>d = 120 </a:t>
            </a:r>
            <a:r>
              <a:rPr lang="it-IT" sz="4200" dirty="0" err="1" smtClean="0">
                <a:solidFill>
                  <a:schemeClr val="bg1"/>
                </a:solidFill>
              </a:rPr>
              <a:t>Mpc</a:t>
            </a:r>
            <a:r>
              <a:rPr lang="it-IT" sz="4200" dirty="0" smtClean="0">
                <a:solidFill>
                  <a:schemeClr val="bg1"/>
                </a:solidFill>
              </a:rPr>
              <a:t/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smtClean="0">
                <a:solidFill>
                  <a:schemeClr val="bg1"/>
                </a:solidFill>
              </a:rPr>
              <a:t>r = 25 </a:t>
            </a:r>
            <a:r>
              <a:rPr lang="it-IT" sz="4200" dirty="0" err="1" smtClean="0">
                <a:solidFill>
                  <a:schemeClr val="bg1"/>
                </a:solidFill>
              </a:rPr>
              <a:t>kpc</a:t>
            </a:r>
            <a:r>
              <a:rPr lang="it-IT" sz="4200" dirty="0" smtClean="0">
                <a:solidFill>
                  <a:schemeClr val="bg1"/>
                </a:solidFill>
              </a:rPr>
              <a:t/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err="1" smtClean="0">
                <a:solidFill>
                  <a:schemeClr val="bg1"/>
                </a:solidFill>
              </a:rPr>
              <a:t>r</a:t>
            </a:r>
            <a:r>
              <a:rPr lang="it-IT" sz="2800" dirty="0" err="1" smtClean="0">
                <a:solidFill>
                  <a:schemeClr val="bg1"/>
                </a:solidFill>
              </a:rPr>
              <a:t>bulge</a:t>
            </a:r>
            <a:r>
              <a:rPr lang="it-IT" sz="4200" dirty="0" smtClean="0">
                <a:solidFill>
                  <a:schemeClr val="bg1"/>
                </a:solidFill>
              </a:rPr>
              <a:t> = 3.5kpc</a:t>
            </a:r>
            <a:br>
              <a:rPr lang="it-IT" sz="4200" dirty="0" smtClean="0">
                <a:solidFill>
                  <a:schemeClr val="bg1"/>
                </a:solidFill>
              </a:rPr>
            </a:br>
            <a:r>
              <a:rPr lang="it-IT" sz="4200" dirty="0" smtClean="0">
                <a:solidFill>
                  <a:schemeClr val="bg1"/>
                </a:solidFill>
              </a:rPr>
              <a:t/>
            </a:r>
            <a:br>
              <a:rPr lang="it-IT" sz="4200" dirty="0" smtClean="0">
                <a:solidFill>
                  <a:schemeClr val="bg1"/>
                </a:solidFill>
              </a:rPr>
            </a:br>
            <a:endParaRPr lang="it-IT" sz="42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355976" cy="51125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68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901" y="2492896"/>
                <a:ext cx="8784976" cy="3600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it-IT" dirty="0" smtClean="0">
                    <a:solidFill>
                      <a:schemeClr val="bg1"/>
                    </a:solidFill>
                  </a:rPr>
                  <a:t>    </a:t>
                </a:r>
                <a:r>
                  <a:rPr lang="it-IT" sz="3900" dirty="0" smtClean="0">
                    <a:solidFill>
                      <a:schemeClr val="bg1"/>
                    </a:solidFill>
                  </a:rPr>
                  <a:t>Grazie alla formule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9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it-IT" sz="39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39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it-IT" sz="39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39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=−2.5</m:t>
                      </m:r>
                      <m:r>
                        <a:rPr lang="it-IT" sz="39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𝑙𝑜𝑔</m:t>
                      </m:r>
                      <m:d>
                        <m:dPr>
                          <m:ctrlPr>
                            <a:rPr lang="it-IT" sz="39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39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39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it-IT" sz="39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3900" b="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it-IT" sz="3900" dirty="0" smtClean="0">
                    <a:solidFill>
                      <a:schemeClr val="bg1"/>
                    </a:solidFill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it-IT" sz="3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it-IT" sz="39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39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it-IT" sz="39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it-IT" sz="39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it-IT" sz="39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it-IT" sz="3500" b="0" dirty="0" smtClean="0">
                    <a:solidFill>
                      <a:schemeClr val="bg1"/>
                    </a:solidFill>
                    <a:ea typeface="Cambria Math"/>
                  </a:rPr>
                  <a:t>           </a:t>
                </a:r>
                <a14:m>
                  <m:oMath xmlns:m="http://schemas.openxmlformats.org/officeDocument/2006/math">
                    <m:r>
                      <a:rPr lang="it-IT" sz="35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=0.00267</m:t>
                    </m:r>
                    <m:sSup>
                      <m:sSupPr>
                        <m:ctrlP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35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5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35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𝑡𝑦𝑝</m:t>
                            </m:r>
                          </m:sub>
                        </m:sSub>
                      </m:e>
                      <m:sup>
                        <m: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it-IT" sz="35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+0.0284</m:t>
                    </m:r>
                    <m:sSup>
                      <m:sSupPr>
                        <m:ctrlP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35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5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35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𝑡𝑦𝑝</m:t>
                            </m:r>
                          </m:sub>
                        </m:sSub>
                      </m:e>
                      <m:sup>
                        <m: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t-IT" sz="35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it-IT" sz="35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0.145</m:t>
                    </m:r>
                    <m:sSub>
                      <m:sSubPr>
                        <m:ctrlP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it-IT" sz="35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𝑡𝑦𝑝</m:t>
                        </m:r>
                      </m:sub>
                    </m:sSub>
                    <m:r>
                      <a:rPr lang="it-IT" sz="35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+0.80</m:t>
                    </m:r>
                  </m:oMath>
                </a14:m>
                <a:endParaRPr lang="it-IT" sz="35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it-IT" sz="3500" dirty="0">
                    <a:solidFill>
                      <a:schemeClr val="bg1"/>
                    </a:solidFill>
                  </a:rPr>
                  <a:t> </a:t>
                </a:r>
                <a:r>
                  <a:rPr lang="it-IT" sz="3500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it-IT" sz="2600" dirty="0" smtClean="0">
                    <a:solidFill>
                      <a:schemeClr val="bg1"/>
                    </a:solidFill>
                  </a:rPr>
                  <a:t> 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01" y="2492896"/>
                <a:ext cx="8784976" cy="3600400"/>
              </a:xfrm>
              <a:blipFill rotWithShape="1">
                <a:blip r:embed="rId2"/>
                <a:stretch>
                  <a:fillRect t="-43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467543" y="620688"/>
            <a:ext cx="8199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>
                <a:solidFill>
                  <a:schemeClr val="bg1"/>
                </a:solidFill>
              </a:rPr>
              <a:t>SUPERMONGO </a:t>
            </a:r>
            <a:r>
              <a:rPr lang="it-IT" sz="3000" dirty="0">
                <a:solidFill>
                  <a:schemeClr val="bg1"/>
                </a:solidFill>
              </a:rPr>
              <a:t>restituisce anche il rapporto B/T (=0.0883) tra la luminosità del bulge e quella totale della galassia.</a:t>
            </a:r>
          </a:p>
        </p:txBody>
      </p:sp>
    </p:spTree>
    <p:extLst>
      <p:ext uri="{BB962C8B-B14F-4D97-AF65-F5344CB8AC3E}">
        <p14:creationId xmlns:p14="http://schemas.microsoft.com/office/powerpoint/2010/main" val="33667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3" y="438648"/>
            <a:ext cx="3984932" cy="5907778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7452320" y="620688"/>
            <a:ext cx="792088" cy="5725738"/>
          </a:xfrm>
          <a:prstGeom prst="roundRect">
            <a:avLst>
              <a:gd name="adj" fmla="val 43122"/>
            </a:avLst>
          </a:prstGeom>
          <a:noFill/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87525" y="374252"/>
                <a:ext cx="424847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Bef>
                    <a:spcPct val="20000"/>
                  </a:spcBef>
                </a:pPr>
                <a:r>
                  <a:rPr lang="it-IT" sz="2800" dirty="0">
                    <a:solidFill>
                      <a:prstClr val="white"/>
                    </a:solidFill>
                  </a:rPr>
                  <a:t>S</a:t>
                </a:r>
                <a:r>
                  <a:rPr lang="it-IT" sz="2800" dirty="0" smtClean="0">
                    <a:solidFill>
                      <a:prstClr val="white"/>
                    </a:solidFill>
                  </a:rPr>
                  <a:t>ostituendo </a:t>
                </a:r>
                <a:r>
                  <a:rPr lang="it-IT" sz="2800" dirty="0">
                    <a:solidFill>
                      <a:prstClr val="white"/>
                    </a:solidFill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it-IT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it-IT" sz="2800" dirty="0" smtClean="0">
                    <a:solidFill>
                      <a:prstClr val="white"/>
                    </a:solidFill>
                  </a:rPr>
                  <a:t> il </a:t>
                </a:r>
                <a:r>
                  <a:rPr lang="it-IT" sz="2800" dirty="0">
                    <a:solidFill>
                      <a:prstClr val="white"/>
                    </a:solidFill>
                  </a:rPr>
                  <a:t>valore trovato </a:t>
                </a:r>
                <a:r>
                  <a:rPr lang="it-IT" sz="2800" dirty="0" smtClean="0">
                    <a:solidFill>
                      <a:prstClr val="white"/>
                    </a:solidFill>
                  </a:rPr>
                  <a:t>si ottiene un valore di T </a:t>
                </a:r>
                <a:r>
                  <a:rPr lang="it-IT" sz="2800" dirty="0" err="1" smtClean="0">
                    <a:solidFill>
                      <a:prstClr val="white"/>
                    </a:solidFill>
                  </a:rPr>
                  <a:t>type</a:t>
                </a:r>
                <a:r>
                  <a:rPr lang="it-IT" sz="2800" dirty="0" smtClean="0">
                    <a:solidFill>
                      <a:prstClr val="white"/>
                    </a:solidFill>
                  </a:rPr>
                  <a:t> pari a 5.1, corrispondente ad una galassia di tipo Sc secondo de </a:t>
                </a:r>
                <a:r>
                  <a:rPr lang="it-IT" sz="2800" dirty="0" err="1" smtClean="0">
                    <a:solidFill>
                      <a:prstClr val="white"/>
                    </a:solidFill>
                  </a:rPr>
                  <a:t>Vaucouleurs</a:t>
                </a:r>
                <a:endParaRPr lang="it-IT" sz="2800" dirty="0">
                  <a:solidFill>
                    <a:prstClr val="white"/>
                  </a:solidFill>
                </a:endParaRPr>
              </a:p>
              <a:p>
                <a:pPr algn="just"/>
                <a:endParaRPr lang="it-I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5" y="374252"/>
                <a:ext cx="4248472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2869" t="-1800" r="-30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" y="3332150"/>
            <a:ext cx="3941615" cy="285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in giù 7"/>
          <p:cNvSpPr/>
          <p:nvPr/>
        </p:nvSpPr>
        <p:spPr>
          <a:xfrm rot="16200000">
            <a:off x="3529771" y="4365822"/>
            <a:ext cx="2012453" cy="792088"/>
          </a:xfrm>
          <a:prstGeom prst="downArrow">
            <a:avLst/>
          </a:prstGeom>
          <a:gradFill>
            <a:gsLst>
              <a:gs pos="0">
                <a:srgbClr val="FFF200">
                  <a:alpha val="1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1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1"/>
                </a:solidFill>
              </a:rPr>
              <a:t>MAPPA DI COLORE</a:t>
            </a:r>
            <a:endParaRPr lang="it-IT" sz="66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/>
          <a:stretch/>
        </p:blipFill>
        <p:spPr>
          <a:xfrm>
            <a:off x="1127050" y="1449765"/>
            <a:ext cx="2755813" cy="28578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9765"/>
            <a:ext cx="27559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45091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Disponiamo di due immagini dello stesso oggetto, in banda </a:t>
            </a:r>
            <a:r>
              <a:rPr lang="it-IT" sz="3600" i="1" dirty="0" smtClean="0">
                <a:solidFill>
                  <a:schemeClr val="bg1"/>
                </a:solidFill>
              </a:rPr>
              <a:t>r</a:t>
            </a:r>
            <a:r>
              <a:rPr lang="it-IT" sz="3600" dirty="0" smtClean="0">
                <a:solidFill>
                  <a:schemeClr val="bg1"/>
                </a:solidFill>
              </a:rPr>
              <a:t> e in banda </a:t>
            </a:r>
            <a:r>
              <a:rPr lang="it-IT" sz="3600" i="1" dirty="0" smtClean="0">
                <a:solidFill>
                  <a:schemeClr val="bg1"/>
                </a:solidFill>
              </a:rPr>
              <a:t>g</a:t>
            </a:r>
            <a:endParaRPr lang="it-IT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33265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L’immagine in banda g evidenzia le regioni di formazione stellare;  quella in banda r, invece, risalta maggiormente l’alone e il bulge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514936" y="2562250"/>
            <a:ext cx="2088232" cy="1004044"/>
          </a:xfrm>
          <a:prstGeom prst="downArrow">
            <a:avLst/>
          </a:prstGeom>
          <a:gradFill>
            <a:gsLst>
              <a:gs pos="0">
                <a:srgbClr val="FFF200">
                  <a:alpha val="26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350100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Questo è dovuto alla prevalenza di oggetti vecchi di popolazione II nel bulge (giganti rosse) e di oggetti giovani di popolazione I nel disco (di Sequenza Principale)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1988840"/>
            <a:ext cx="7382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La combinazione tra le due immagini va operata in quattro passaggi, in cui l’immagine viene poco alla volta modificata.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67544" y="765004"/>
            <a:ext cx="7915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1) Con IRAF (</a:t>
            </a:r>
            <a:r>
              <a:rPr lang="it-IT" sz="3600" i="1" dirty="0" err="1" smtClean="0">
                <a:solidFill>
                  <a:schemeClr val="bg1"/>
                </a:solidFill>
              </a:rPr>
              <a:t>imarith</a:t>
            </a:r>
            <a:r>
              <a:rPr lang="it-IT" sz="3600" dirty="0" smtClean="0">
                <a:solidFill>
                  <a:schemeClr val="bg1"/>
                </a:solidFill>
              </a:rPr>
              <a:t>) si sottrae ad entrambe  l’intensità media del loro cielo (per </a:t>
            </a:r>
            <a:r>
              <a:rPr lang="it-IT" sz="3600" i="1" dirty="0" smtClean="0">
                <a:solidFill>
                  <a:schemeClr val="bg1"/>
                </a:solidFill>
              </a:rPr>
              <a:t>r </a:t>
            </a:r>
            <a:r>
              <a:rPr lang="it-IT" sz="3600" dirty="0" smtClean="0">
                <a:solidFill>
                  <a:schemeClr val="bg1"/>
                </a:solidFill>
              </a:rPr>
              <a:t>e </a:t>
            </a:r>
            <a:r>
              <a:rPr lang="it-IT" sz="3600" i="1" dirty="0" smtClean="0">
                <a:solidFill>
                  <a:schemeClr val="bg1"/>
                </a:solidFill>
              </a:rPr>
              <a:t>g </a:t>
            </a:r>
            <a:r>
              <a:rPr lang="it-IT" sz="3600" dirty="0">
                <a:solidFill>
                  <a:schemeClr val="bg1"/>
                </a:solidFill>
              </a:rPr>
              <a:t>è</a:t>
            </a:r>
            <a:r>
              <a:rPr lang="it-IT" sz="3600" dirty="0" smtClean="0">
                <a:solidFill>
                  <a:schemeClr val="bg1"/>
                </a:solidFill>
              </a:rPr>
              <a:t> 1151 e 1069)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7305"/>
            <a:ext cx="3741701" cy="31682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32" y="2617306"/>
            <a:ext cx="3811184" cy="31682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30192" y="26173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i</a:t>
            </a:r>
            <a:r>
              <a:rPr lang="it-IT" sz="2400" b="1" dirty="0" smtClean="0">
                <a:solidFill>
                  <a:srgbClr val="FFFF00"/>
                </a:solidFill>
              </a:rPr>
              <a:t>mmagine </a:t>
            </a:r>
            <a:r>
              <a:rPr lang="it-IT" sz="2400" b="1" i="1" dirty="0" smtClean="0">
                <a:solidFill>
                  <a:srgbClr val="FFFF00"/>
                </a:solidFill>
              </a:rPr>
              <a:t>r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25330" y="2632143"/>
            <a:ext cx="342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i</a:t>
            </a:r>
            <a:r>
              <a:rPr lang="it-IT" sz="2400" b="1" dirty="0" smtClean="0">
                <a:solidFill>
                  <a:srgbClr val="FFFF00"/>
                </a:solidFill>
              </a:rPr>
              <a:t>mmagine </a:t>
            </a:r>
            <a:r>
              <a:rPr lang="it-IT" sz="2400" b="1" i="1" dirty="0" smtClean="0">
                <a:solidFill>
                  <a:srgbClr val="FFFF00"/>
                </a:solidFill>
              </a:rPr>
              <a:t>r – </a:t>
            </a:r>
            <a:r>
              <a:rPr lang="it-IT" sz="2400" b="1" dirty="0" smtClean="0">
                <a:solidFill>
                  <a:srgbClr val="FFFF00"/>
                </a:solidFill>
              </a:rPr>
              <a:t>cielo medio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3634723" y="3805399"/>
            <a:ext cx="2012453" cy="792088"/>
          </a:xfrm>
          <a:prstGeom prst="downArrow">
            <a:avLst/>
          </a:prstGeom>
          <a:gradFill>
            <a:gsLst>
              <a:gs pos="0">
                <a:srgbClr val="FFF200">
                  <a:alpha val="1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9612" y="105273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2) Entrambe  le immagini vengono divise (sempre con </a:t>
            </a:r>
            <a:r>
              <a:rPr lang="it-IT" sz="3600" i="1" dirty="0" err="1" smtClean="0">
                <a:solidFill>
                  <a:schemeClr val="bg1"/>
                </a:solidFill>
              </a:rPr>
              <a:t>imarith</a:t>
            </a:r>
            <a:r>
              <a:rPr lang="it-IT" sz="3600" dirty="0" smtClean="0">
                <a:solidFill>
                  <a:schemeClr val="bg1"/>
                </a:solidFill>
              </a:rPr>
              <a:t>) per il tempo di posa (53,9s)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95636" y="4190863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Si ottengono per ogni pixel i conteggi al secondo 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3528827" y="2924944"/>
            <a:ext cx="2230362" cy="1094991"/>
          </a:xfrm>
          <a:prstGeom prst="downArrow">
            <a:avLst/>
          </a:prstGeom>
          <a:gradFill>
            <a:gsLst>
              <a:gs pos="0">
                <a:srgbClr val="FFF200">
                  <a:alpha val="1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55062" y="1052736"/>
                <a:ext cx="8250853" cy="356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600" dirty="0" smtClean="0">
                    <a:solidFill>
                      <a:schemeClr val="bg1"/>
                    </a:solidFill>
                  </a:rPr>
                  <a:t>Per ottenere l’indice di colore applichiamo la formula:</a:t>
                </a:r>
              </a:p>
              <a:p>
                <a:pPr algn="ctr"/>
                <a:endParaRPr lang="it-IT" sz="3600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𝑔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=[−2.5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𝑙𝑜𝑔</m:t>
                      </m:r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)]−[−2.5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log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)]=</m:t>
                      </m:r>
                    </m:oMath>
                  </m:oMathPara>
                </a14:m>
                <a:endParaRPr lang="it-IT" sz="3600" b="0" dirty="0" smtClean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=2.5</m:t>
                      </m:r>
                      <m:r>
                        <a:rPr lang="it-IT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2" y="1052736"/>
                <a:ext cx="8250853" cy="3563348"/>
              </a:xfrm>
              <a:prstGeom prst="rect">
                <a:avLst/>
              </a:prstGeom>
              <a:blipFill rotWithShape="1">
                <a:blip r:embed="rId2"/>
                <a:stretch>
                  <a:fillRect l="-886" t="-2568" r="-20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0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5031" y="27809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3) SOLO dall’immagine </a:t>
            </a:r>
            <a:r>
              <a:rPr lang="it-IT" sz="3600" i="1" dirty="0" smtClean="0">
                <a:solidFill>
                  <a:schemeClr val="bg1"/>
                </a:solidFill>
              </a:rPr>
              <a:t>r </a:t>
            </a:r>
            <a:r>
              <a:rPr lang="it-IT" sz="3600" dirty="0" smtClean="0">
                <a:solidFill>
                  <a:schemeClr val="bg1"/>
                </a:solidFill>
              </a:rPr>
              <a:t>vengono eliminati  quei pixel-cielo la cui intensità luminosa </a:t>
            </a:r>
            <a:r>
              <a:rPr lang="it-IT" sz="3600" dirty="0">
                <a:solidFill>
                  <a:schemeClr val="bg1"/>
                </a:solidFill>
              </a:rPr>
              <a:t>è</a:t>
            </a:r>
            <a:r>
              <a:rPr lang="it-IT" sz="3600" dirty="0" smtClean="0">
                <a:solidFill>
                  <a:schemeClr val="bg1"/>
                </a:solidFill>
              </a:rPr>
              <a:t> minore di 3</a:t>
            </a:r>
            <a:r>
              <a:rPr lang="el-GR" sz="3600" dirty="0" smtClean="0">
                <a:solidFill>
                  <a:schemeClr val="bg1"/>
                </a:solidFill>
              </a:rPr>
              <a:t>σ</a:t>
            </a:r>
            <a:r>
              <a:rPr lang="it-IT" sz="3600" dirty="0" smtClean="0">
                <a:solidFill>
                  <a:schemeClr val="bg1"/>
                </a:solidFill>
              </a:rPr>
              <a:t>.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3" y="404664"/>
            <a:ext cx="8114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Dividendo l’immagine </a:t>
            </a:r>
            <a:r>
              <a:rPr lang="it-IT" sz="3600" i="1" dirty="0" smtClean="0">
                <a:solidFill>
                  <a:schemeClr val="bg1"/>
                </a:solidFill>
              </a:rPr>
              <a:t>r</a:t>
            </a:r>
            <a:r>
              <a:rPr lang="it-IT" sz="3600" dirty="0" smtClean="0">
                <a:solidFill>
                  <a:schemeClr val="bg1"/>
                </a:solidFill>
              </a:rPr>
              <a:t> per la </a:t>
            </a:r>
            <a:r>
              <a:rPr lang="it-IT" sz="3600" i="1" dirty="0" smtClean="0">
                <a:solidFill>
                  <a:schemeClr val="bg1"/>
                </a:solidFill>
              </a:rPr>
              <a:t>g</a:t>
            </a:r>
            <a:r>
              <a:rPr lang="it-IT" sz="3600" dirty="0" smtClean="0">
                <a:solidFill>
                  <a:schemeClr val="bg1"/>
                </a:solidFill>
              </a:rPr>
              <a:t>, entrambe con un fondo cielo prossimo a 0, si creerebbero sorgenti luminose spurie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69" y="4149080"/>
            <a:ext cx="3672408" cy="238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in giù 7"/>
          <p:cNvSpPr/>
          <p:nvPr/>
        </p:nvSpPr>
        <p:spPr>
          <a:xfrm>
            <a:off x="3590520" y="2047350"/>
            <a:ext cx="2012453" cy="792088"/>
          </a:xfrm>
          <a:prstGeom prst="downArrow">
            <a:avLst/>
          </a:prstGeom>
          <a:gradFill>
            <a:gsLst>
              <a:gs pos="0">
                <a:srgbClr val="FFF200">
                  <a:alpha val="1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ngolare in su 1"/>
          <p:cNvSpPr/>
          <p:nvPr/>
        </p:nvSpPr>
        <p:spPr>
          <a:xfrm rot="5400000">
            <a:off x="2140490" y="4458832"/>
            <a:ext cx="1342018" cy="1558042"/>
          </a:xfrm>
          <a:prstGeom prst="bentUpArrow">
            <a:avLst>
              <a:gd name="adj1" fmla="val 38592"/>
              <a:gd name="adj2" fmla="val 40137"/>
              <a:gd name="adj3" fmla="val 30505"/>
            </a:avLst>
          </a:prstGeom>
          <a:gradFill flip="none" rotWithShape="1">
            <a:gsLst>
              <a:gs pos="0">
                <a:srgbClr val="FFF200">
                  <a:alpha val="14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2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38982" y="1412776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4) Si può ora calcolare con IRAF (</a:t>
            </a:r>
            <a:r>
              <a:rPr lang="it-IT" sz="3600" i="1" dirty="0" err="1" smtClean="0">
                <a:solidFill>
                  <a:schemeClr val="bg1"/>
                </a:solidFill>
              </a:rPr>
              <a:t>imarith</a:t>
            </a:r>
            <a:r>
              <a:rPr lang="it-IT" sz="3600" dirty="0" smtClean="0">
                <a:solidFill>
                  <a:schemeClr val="bg1"/>
                </a:solidFill>
              </a:rPr>
              <a:t>) il logaritmo del rapporto tra le immagini. </a:t>
            </a:r>
          </a:p>
          <a:p>
            <a:pPr algn="just"/>
            <a:endParaRPr lang="it-IT" sz="3600" dirty="0">
              <a:solidFill>
                <a:schemeClr val="bg1"/>
              </a:solidFill>
            </a:endParaRPr>
          </a:p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Si moltiplica poi per le opportune costanti di conversione: l’indice di colore sarà così espresso in magnitudini anziché conteggi del CCD.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1"/>
                </a:solidFill>
              </a:rPr>
              <a:t>STUDIO DELLE ISOFOTE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793" y="4251868"/>
            <a:ext cx="764319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smtClean="0">
                <a:solidFill>
                  <a:schemeClr val="bg1"/>
                </a:solidFill>
              </a:rPr>
              <a:t>Si creano con i programmi IRAF e DS9 le ISOFOTE della galassia</a:t>
            </a:r>
          </a:p>
          <a:p>
            <a:pPr marL="0" indent="0" algn="ctr">
              <a:buNone/>
            </a:pP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525" y="184482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chemeClr val="bg1"/>
                </a:solidFill>
              </a:rPr>
              <a:t>→ ISOFOTA </a:t>
            </a:r>
            <a:r>
              <a:rPr lang="it-IT" sz="4000" dirty="0">
                <a:solidFill>
                  <a:schemeClr val="bg1"/>
                </a:solidFill>
              </a:rPr>
              <a:t>= </a:t>
            </a:r>
            <a:r>
              <a:rPr lang="it-IT" sz="4000" dirty="0" smtClean="0">
                <a:solidFill>
                  <a:schemeClr val="bg1"/>
                </a:solidFill>
              </a:rPr>
              <a:t>linea </a:t>
            </a:r>
            <a:r>
              <a:rPr lang="it-IT" sz="4000" dirty="0">
                <a:solidFill>
                  <a:schemeClr val="bg1"/>
                </a:solidFill>
              </a:rPr>
              <a:t>che collega in un'immagine tutti i punti a pari </a:t>
            </a:r>
            <a:r>
              <a:rPr lang="it-IT" sz="4000" dirty="0" smtClean="0">
                <a:solidFill>
                  <a:schemeClr val="bg1"/>
                </a:solidFill>
              </a:rPr>
              <a:t>luminosità</a:t>
            </a:r>
            <a:endParaRPr lang="it-IT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Otteniamo la mappa di colore definitiva, il cui indice è leggibile in basso.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698743"/>
            <a:ext cx="5544616" cy="47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95736" y="5438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Ricapitolando: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95" y="3757708"/>
            <a:ext cx="3295573" cy="26331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0717"/>
            <a:ext cx="3420380" cy="25122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57707"/>
            <a:ext cx="3401171" cy="26236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700717"/>
            <a:ext cx="3276364" cy="251225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72038" y="3212976"/>
            <a:ext cx="712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  1) Immagine di partenza       2) Immagine ‘’senza cielo’’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2039" y="6381329"/>
            <a:ext cx="712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   3) Immagine ‘’senza 3</a:t>
            </a:r>
            <a:r>
              <a:rPr lang="el-GR" sz="2400" dirty="0" smtClean="0">
                <a:solidFill>
                  <a:schemeClr val="bg1"/>
                </a:solidFill>
              </a:rPr>
              <a:t>σ</a:t>
            </a:r>
            <a:r>
              <a:rPr lang="it-IT" sz="2400" dirty="0" smtClean="0">
                <a:solidFill>
                  <a:schemeClr val="bg1"/>
                </a:solidFill>
              </a:rPr>
              <a:t> ‘’      4) Mappa di colore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5" y="260648"/>
            <a:ext cx="8100392" cy="51376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8691" y="5439801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A confronto, l’immagine originale e la mappa di colore G-R con le relative </a:t>
            </a:r>
            <a:r>
              <a:rPr lang="it-IT" sz="3200" dirty="0" err="1" smtClean="0">
                <a:solidFill>
                  <a:schemeClr val="bg1"/>
                </a:solidFill>
              </a:rPr>
              <a:t>isofote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486406" cy="4392488"/>
          </a:xfrm>
        </p:spPr>
      </p:pic>
      <p:sp>
        <p:nvSpPr>
          <p:cNvPr id="6" name="CasellaDiTesto 5"/>
          <p:cNvSpPr txBox="1"/>
          <p:nvPr/>
        </p:nvSpPr>
        <p:spPr>
          <a:xfrm>
            <a:off x="539552" y="486916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Le </a:t>
            </a:r>
            <a:r>
              <a:rPr lang="it-IT" sz="3600" dirty="0" err="1" smtClean="0">
                <a:solidFill>
                  <a:schemeClr val="bg1"/>
                </a:solidFill>
              </a:rPr>
              <a:t>isofote</a:t>
            </a:r>
            <a:r>
              <a:rPr lang="it-IT" sz="3600" dirty="0" smtClean="0">
                <a:solidFill>
                  <a:schemeClr val="bg1"/>
                </a:solidFill>
              </a:rPr>
              <a:t> hanno una geometria complessa: si trattano dunque con un modello opportuno, che le risolve in ellissi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924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In dettaglio, l’operazione si divide in 4 passaggi fondamentali: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42530"/>
            <a:ext cx="8070068" cy="1306450"/>
          </a:xfrm>
        </p:spPr>
        <p:txBody>
          <a:bodyPr>
            <a:normAutofit/>
          </a:bodyPr>
          <a:lstStyle/>
          <a:p>
            <a:pPr algn="just"/>
            <a:r>
              <a:rPr lang="it-IT" sz="3200" dirty="0" smtClean="0">
                <a:solidFill>
                  <a:schemeClr val="bg1"/>
                </a:solidFill>
              </a:rPr>
              <a:t>1) Si traccia la prima ellisse di riferimento in ds9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21807" r="43994" b="27440"/>
          <a:stretch/>
        </p:blipFill>
        <p:spPr>
          <a:xfrm>
            <a:off x="899592" y="836227"/>
            <a:ext cx="7488832" cy="432096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 rot="20530701">
            <a:off x="4154270" y="2654670"/>
            <a:ext cx="1186923" cy="6840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0131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solidFill>
                  <a:schemeClr val="bg1"/>
                </a:solidFill>
              </a:rPr>
              <a:t>e</a:t>
            </a:r>
            <a:r>
              <a:rPr lang="it-IT" sz="3200" dirty="0" smtClean="0">
                <a:solidFill>
                  <a:schemeClr val="bg1"/>
                </a:solidFill>
              </a:rPr>
              <a:t> si inseriscono in IRAF (</a:t>
            </a:r>
            <a:r>
              <a:rPr lang="it-IT" sz="3200" i="1" dirty="0" err="1" smtClean="0">
                <a:solidFill>
                  <a:schemeClr val="bg1"/>
                </a:solidFill>
              </a:rPr>
              <a:t>geompar</a:t>
            </a:r>
            <a:r>
              <a:rPr lang="it-IT" sz="3200" dirty="0" smtClean="0">
                <a:solidFill>
                  <a:schemeClr val="bg1"/>
                </a:solidFill>
              </a:rPr>
              <a:t>) i parametri che permettono di tracciare automaticamente le successive </a:t>
            </a:r>
            <a:r>
              <a:rPr lang="it-IT" sz="3200" dirty="0" err="1" smtClean="0">
                <a:solidFill>
                  <a:schemeClr val="bg1"/>
                </a:solidFill>
              </a:rPr>
              <a:t>isofote</a:t>
            </a:r>
            <a:r>
              <a:rPr lang="it-IT" sz="3200" dirty="0" smtClean="0">
                <a:solidFill>
                  <a:schemeClr val="bg1"/>
                </a:solidFill>
              </a:rPr>
              <a:t> ellittiche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233" y="188640"/>
            <a:ext cx="4248472" cy="2934431"/>
          </a:xfrm>
        </p:spPr>
        <p:txBody>
          <a:bodyPr>
            <a:normAutofit/>
          </a:bodyPr>
          <a:lstStyle/>
          <a:p>
            <a:pPr algn="just"/>
            <a:r>
              <a:rPr lang="it-IT" sz="3200" dirty="0" smtClean="0">
                <a:solidFill>
                  <a:schemeClr val="bg1"/>
                </a:solidFill>
              </a:rPr>
              <a:t>2) Gli oggetti luminosi esterni alla galassia interferiscono con la costruzione delle </a:t>
            </a:r>
            <a:r>
              <a:rPr lang="it-IT" sz="3200" dirty="0" err="1" smtClean="0">
                <a:solidFill>
                  <a:schemeClr val="bg1"/>
                </a:solidFill>
              </a:rPr>
              <a:t>isofote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5875"/>
                    </a14:imgEffect>
                    <a14:imgEffect>
                      <a14:saturation sat="280000"/>
                    </a14:imgEffect>
                    <a14:imgEffect>
                      <a14:brightnessContrast bright="-5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32" y="780852"/>
            <a:ext cx="4288575" cy="5400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4221088"/>
            <a:ext cx="460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solidFill>
                  <a:schemeClr val="bg1"/>
                </a:solidFill>
              </a:rPr>
              <a:t>Vengono oscurati e il processo iterativo di IRAF può cominciare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611560" y="2852936"/>
            <a:ext cx="3888432" cy="1368152"/>
          </a:xfrm>
          <a:prstGeom prst="downArrow">
            <a:avLst>
              <a:gd name="adj1" fmla="val 66059"/>
              <a:gd name="adj2" fmla="val 54765"/>
            </a:avLst>
          </a:prstGeom>
          <a:gradFill>
            <a:gsLst>
              <a:gs pos="0">
                <a:srgbClr val="FFF200">
                  <a:alpha val="1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8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54" t="19571" r="42790" b="30657"/>
          <a:stretch/>
        </p:blipFill>
        <p:spPr>
          <a:xfrm>
            <a:off x="179513" y="715471"/>
            <a:ext cx="3240360" cy="37799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22218" y="740524"/>
            <a:ext cx="52542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400" dirty="0" smtClean="0">
                <a:solidFill>
                  <a:schemeClr val="bg1"/>
                </a:solidFill>
              </a:rPr>
              <a:t>3) Le </a:t>
            </a:r>
            <a:r>
              <a:rPr lang="it-IT" sz="3400" dirty="0" err="1" smtClean="0">
                <a:solidFill>
                  <a:schemeClr val="bg1"/>
                </a:solidFill>
              </a:rPr>
              <a:t>isofote</a:t>
            </a:r>
            <a:r>
              <a:rPr lang="it-IT" sz="3400" dirty="0" smtClean="0">
                <a:solidFill>
                  <a:schemeClr val="bg1"/>
                </a:solidFill>
              </a:rPr>
              <a:t> ellittiche costituiscono un modello matematico della galassia, privo di asimmetrie e di sorgenti luminose particolari (</a:t>
            </a:r>
            <a:r>
              <a:rPr lang="it-IT" sz="3400" dirty="0" err="1" smtClean="0">
                <a:solidFill>
                  <a:schemeClr val="bg1"/>
                </a:solidFill>
              </a:rPr>
              <a:t>a.e</a:t>
            </a:r>
            <a:r>
              <a:rPr lang="it-IT" sz="3400" dirty="0" smtClean="0">
                <a:solidFill>
                  <a:schemeClr val="bg1"/>
                </a:solidFill>
              </a:rPr>
              <a:t>. regioni di formazione stellare).</a:t>
            </a:r>
            <a:endParaRPr lang="it-IT" sz="3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50131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Questo sarà il modello di partenza per tutte le operazioni successive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562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600" dirty="0">
                <a:solidFill>
                  <a:schemeClr val="bg1"/>
                </a:solidFill>
              </a:rPr>
              <a:t>4</a:t>
            </a:r>
            <a:r>
              <a:rPr lang="it-IT" sz="3600" dirty="0" smtClean="0">
                <a:solidFill>
                  <a:schemeClr val="bg1"/>
                </a:solidFill>
              </a:rPr>
              <a:t>) Sempre in IRAF (</a:t>
            </a:r>
            <a:r>
              <a:rPr lang="it-IT" sz="3600" i="1" dirty="0" err="1" smtClean="0">
                <a:solidFill>
                  <a:schemeClr val="bg1"/>
                </a:solidFill>
              </a:rPr>
              <a:t>imarith</a:t>
            </a:r>
            <a:r>
              <a:rPr lang="it-IT" sz="3600" i="1" dirty="0" smtClean="0">
                <a:solidFill>
                  <a:schemeClr val="bg1"/>
                </a:solidFill>
              </a:rPr>
              <a:t>) </a:t>
            </a:r>
            <a:r>
              <a:rPr lang="it-IT" sz="3600" dirty="0" smtClean="0">
                <a:solidFill>
                  <a:schemeClr val="bg1"/>
                </a:solidFill>
              </a:rPr>
              <a:t>si calcola la differenza tra l’immagine originale e il modello ottenuto, e si ricava l’immagine residua.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15495" b="21514"/>
          <a:stretch/>
        </p:blipFill>
        <p:spPr>
          <a:xfrm>
            <a:off x="251520" y="1988840"/>
            <a:ext cx="8640960" cy="3744415"/>
          </a:xfrm>
        </p:spPr>
      </p:pic>
      <p:sp>
        <p:nvSpPr>
          <p:cNvPr id="5" name="CasellaDiTesto 4"/>
          <p:cNvSpPr txBox="1"/>
          <p:nvPr/>
        </p:nvSpPr>
        <p:spPr>
          <a:xfrm>
            <a:off x="755576" y="58772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C’È EVIDENZA DI BRACCI DI SPIRALE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117933"/>
            <a:ext cx="2088232" cy="49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00B050"/>
                </a:solidFill>
              </a:rPr>
              <a:t>Originale</a:t>
            </a:r>
            <a:endParaRPr lang="it-IT" sz="2600" b="1" dirty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2117933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00B050"/>
                </a:solidFill>
              </a:rPr>
              <a:t>Modello</a:t>
            </a:r>
            <a:endParaRPr lang="it-IT" sz="2600" b="1" dirty="0">
              <a:solidFill>
                <a:srgbClr val="00B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4168" y="2130619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00B050"/>
                </a:solidFill>
              </a:rPr>
              <a:t>Differenza</a:t>
            </a:r>
            <a:endParaRPr lang="it-IT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1269</Words>
  <Application>Microsoft Office PowerPoint</Application>
  <PresentationFormat>Presentazione su schermo (4:3)</PresentationFormat>
  <Paragraphs>123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FOTOMETRIA E MORFOLOGIA DI GALASSIE</vt:lpstr>
      <vt:lpstr>             UGC 4713 Dec: +52°30’00’’ AR: 09h 00m 3s mag = 13.7 z = 0.03017 d = 120 Mpc r = 25 kpc rbulge = 3.5kpc  </vt:lpstr>
      <vt:lpstr>STUDIO DELLE ISOFOTE</vt:lpstr>
      <vt:lpstr>Presentazione standard di PowerPoint</vt:lpstr>
      <vt:lpstr> In dettaglio, l’operazione si divide in 4 passaggi fondamentali:</vt:lpstr>
      <vt:lpstr>1) Si traccia la prima ellisse di riferimento in ds9</vt:lpstr>
      <vt:lpstr>2) Gli oggetti luminosi esterni alla galassia interferiscono con la costruzione delle isofote</vt:lpstr>
      <vt:lpstr>Presentazione standard di PowerPoint</vt:lpstr>
      <vt:lpstr>4) Sempre in IRAF (imarith) si calcola la differenza tra l’immagine originale e il modello ottenuto, e si ricava l’immagine residua.</vt:lpstr>
      <vt:lpstr>BRILLANZA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MAPPA DI COLORE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FOTOMETRIA E MORFOLOGIA DI GALASSIE CON ELLIPSE</dc:title>
  <dc:creator>CINI</dc:creator>
  <cp:lastModifiedBy>CINI</cp:lastModifiedBy>
  <cp:revision>118</cp:revision>
  <dcterms:created xsi:type="dcterms:W3CDTF">2013-02-06T22:01:27Z</dcterms:created>
  <dcterms:modified xsi:type="dcterms:W3CDTF">2013-05-22T08:06:35Z</dcterms:modified>
</cp:coreProperties>
</file>