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27"/>
  </p:notesMasterIdLst>
  <p:handoutMasterIdLst>
    <p:handoutMasterId r:id="rId28"/>
  </p:handoutMasterIdLst>
  <p:sldIdLst>
    <p:sldId id="284" r:id="rId3"/>
    <p:sldId id="286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85" r:id="rId12"/>
    <p:sldId id="263" r:id="rId13"/>
    <p:sldId id="264" r:id="rId14"/>
    <p:sldId id="265" r:id="rId15"/>
    <p:sldId id="266" r:id="rId16"/>
    <p:sldId id="280" r:id="rId17"/>
    <p:sldId id="268" r:id="rId18"/>
    <p:sldId id="282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0080625" cy="7559675"/>
  <p:notesSz cx="7772400" cy="10058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93961" autoAdjust="0"/>
  </p:normalViewPr>
  <p:slideViewPr>
    <p:cSldViewPr>
      <p:cViewPr>
        <p:scale>
          <a:sx n="60" d="100"/>
          <a:sy n="60" d="100"/>
        </p:scale>
        <p:origin x="-1524" y="-144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10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ADBE5F6-BC70-4A38-BF4E-A4652E8EB054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7963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3DF65BB-B070-4E08-B6DD-EFEF6F5449EE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D7CC95-185F-4980-8D08-61F1CB6EEE84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CDC896-BB81-4443-AEE6-DB948A27A58E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F66269-4D8E-4EF7-A75A-0CE2D3220D64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D7CC95-185F-4980-8D08-61F1CB6EEE84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74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8ED4AB-6B37-4DA4-BDCE-A8C62371344B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71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300" y="4857796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300" y="3204118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7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5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2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0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8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5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63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03FCC0-18F9-4B79-ABA9-B4C773E14BD6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6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54790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640605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F1EFE3-34C7-4112-9AD7-4EB9D4BC544E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13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63" indent="0">
              <a:buNone/>
              <a:defRPr sz="2200" b="1"/>
            </a:lvl2pPr>
            <a:lvl3pPr marL="1007525" indent="0">
              <a:buNone/>
              <a:defRPr sz="2000" b="1"/>
            </a:lvl3pPr>
            <a:lvl4pPr marL="1511289" indent="0">
              <a:buNone/>
              <a:defRPr sz="1800" b="1"/>
            </a:lvl4pPr>
            <a:lvl5pPr marL="2015050" indent="0">
              <a:buNone/>
              <a:defRPr sz="1800" b="1"/>
            </a:lvl5pPr>
            <a:lvl6pPr marL="2518813" indent="0">
              <a:buNone/>
              <a:defRPr sz="1800" b="1"/>
            </a:lvl6pPr>
            <a:lvl7pPr marL="3022575" indent="0">
              <a:buNone/>
              <a:defRPr sz="1800" b="1"/>
            </a:lvl7pPr>
            <a:lvl8pPr marL="3526337" indent="0">
              <a:buNone/>
              <a:defRPr sz="1800" b="1"/>
            </a:lvl8pPr>
            <a:lvl9pPr marL="4030100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63" indent="0">
              <a:buNone/>
              <a:defRPr sz="2200" b="1"/>
            </a:lvl2pPr>
            <a:lvl3pPr marL="1007525" indent="0">
              <a:buNone/>
              <a:defRPr sz="2000" b="1"/>
            </a:lvl3pPr>
            <a:lvl4pPr marL="1511289" indent="0">
              <a:buNone/>
              <a:defRPr sz="1800" b="1"/>
            </a:lvl4pPr>
            <a:lvl5pPr marL="2015050" indent="0">
              <a:buNone/>
              <a:defRPr sz="1800" b="1"/>
            </a:lvl5pPr>
            <a:lvl6pPr marL="2518813" indent="0">
              <a:buNone/>
              <a:defRPr sz="1800" b="1"/>
            </a:lvl6pPr>
            <a:lvl7pPr marL="3022575" indent="0">
              <a:buNone/>
              <a:defRPr sz="1800" b="1"/>
            </a:lvl7pPr>
            <a:lvl8pPr marL="3526337" indent="0">
              <a:buNone/>
              <a:defRPr sz="1800" b="1"/>
            </a:lvl8pPr>
            <a:lvl9pPr marL="4030100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0795DB-1397-47A8-89F5-1D3883830516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595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36E4F7-B5EA-49EA-9401-A4B20A0A3251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813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927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249" y="300992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763" indent="0">
              <a:buNone/>
              <a:defRPr sz="1300"/>
            </a:lvl2pPr>
            <a:lvl3pPr marL="1007525" indent="0">
              <a:buNone/>
              <a:defRPr sz="1100"/>
            </a:lvl3pPr>
            <a:lvl4pPr marL="1511289" indent="0">
              <a:buNone/>
              <a:defRPr sz="1000"/>
            </a:lvl4pPr>
            <a:lvl5pPr marL="2015050" indent="0">
              <a:buNone/>
              <a:defRPr sz="1000"/>
            </a:lvl5pPr>
            <a:lvl6pPr marL="2518813" indent="0">
              <a:buNone/>
              <a:defRPr sz="1000"/>
            </a:lvl6pPr>
            <a:lvl7pPr marL="3022575" indent="0">
              <a:buNone/>
              <a:defRPr sz="1000"/>
            </a:lvl7pPr>
            <a:lvl8pPr marL="3526337" indent="0">
              <a:buNone/>
              <a:defRPr sz="1000"/>
            </a:lvl8pPr>
            <a:lvl9pPr marL="40301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B54505-9D07-4690-824F-50A8415DDE26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54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8ED4AB-6B37-4DA4-BDCE-A8C62371344B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763" indent="0">
              <a:buNone/>
              <a:defRPr sz="3100"/>
            </a:lvl2pPr>
            <a:lvl3pPr marL="1007525" indent="0">
              <a:buNone/>
              <a:defRPr sz="2600"/>
            </a:lvl3pPr>
            <a:lvl4pPr marL="1511289" indent="0">
              <a:buNone/>
              <a:defRPr sz="2200"/>
            </a:lvl4pPr>
            <a:lvl5pPr marL="2015050" indent="0">
              <a:buNone/>
              <a:defRPr sz="2200"/>
            </a:lvl5pPr>
            <a:lvl6pPr marL="2518813" indent="0">
              <a:buNone/>
              <a:defRPr sz="2200"/>
            </a:lvl6pPr>
            <a:lvl7pPr marL="3022575" indent="0">
              <a:buNone/>
              <a:defRPr sz="2200"/>
            </a:lvl7pPr>
            <a:lvl8pPr marL="3526337" indent="0">
              <a:buNone/>
              <a:defRPr sz="2200"/>
            </a:lvl8pPr>
            <a:lvl9pPr marL="4030100" indent="0">
              <a:buNone/>
              <a:defRPr sz="2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763" indent="0">
              <a:buNone/>
              <a:defRPr sz="1300"/>
            </a:lvl2pPr>
            <a:lvl3pPr marL="1007525" indent="0">
              <a:buNone/>
              <a:defRPr sz="1100"/>
            </a:lvl3pPr>
            <a:lvl4pPr marL="1511289" indent="0">
              <a:buNone/>
              <a:defRPr sz="1000"/>
            </a:lvl4pPr>
            <a:lvl5pPr marL="2015050" indent="0">
              <a:buNone/>
              <a:defRPr sz="1000"/>
            </a:lvl5pPr>
            <a:lvl6pPr marL="2518813" indent="0">
              <a:buNone/>
              <a:defRPr sz="1000"/>
            </a:lvl6pPr>
            <a:lvl7pPr marL="3022575" indent="0">
              <a:buNone/>
              <a:defRPr sz="1000"/>
            </a:lvl7pPr>
            <a:lvl8pPr marL="3526337" indent="0">
              <a:buNone/>
              <a:defRPr sz="1000"/>
            </a:lvl8pPr>
            <a:lvl9pPr marL="40301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1D68EA-B487-4BFD-81ED-F38C43438BC3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210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CDC896-BB81-4443-AEE6-DB948A27A58E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488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F66269-4D8E-4EF7-A75A-0CE2D3220D64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5490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03FCC0-18F9-4B79-ABA9-B4C773E14BD6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F1EFE3-34C7-4112-9AD7-4EB9D4BC544E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0795DB-1397-47A8-89F5-1D3883830516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36E4F7-B5EA-49EA-9401-A4B20A0A3251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B54505-9D07-4690-824F-50A8415DDE26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pPr lvl="0"/>
            <a:fld id="{FC1D68EA-B487-4BFD-81ED-F38C43438BC3}" type="slidenum">
              <a:rPr lang="it-IT" smtClean="0"/>
              <a:pPr lvl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fld id="{3DF66269-4D8E-4EF7-A75A-0CE2D3220D64}" type="slidenum">
              <a:rPr lang="it-IT" smtClean="0"/>
              <a:pPr lvl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50" tIns="50377" rIns="100750" bIns="50377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50" tIns="50377" rIns="100750" bIns="50377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4031" y="7006704"/>
            <a:ext cx="2352146" cy="402483"/>
          </a:xfrm>
          <a:prstGeom prst="rect">
            <a:avLst/>
          </a:prstGeom>
        </p:spPr>
        <p:txBody>
          <a:bodyPr vert="horz" lIns="100750" tIns="50377" rIns="100750" bIns="5037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44214" y="7006704"/>
            <a:ext cx="3192198" cy="402483"/>
          </a:xfrm>
          <a:prstGeom prst="rect">
            <a:avLst/>
          </a:prstGeom>
        </p:spPr>
        <p:txBody>
          <a:bodyPr vert="horz" lIns="100750" tIns="50377" rIns="100750" bIns="5037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224448" y="7006704"/>
            <a:ext cx="2352146" cy="402483"/>
          </a:xfrm>
          <a:prstGeom prst="rect">
            <a:avLst/>
          </a:prstGeom>
        </p:spPr>
        <p:txBody>
          <a:bodyPr vert="horz" lIns="100750" tIns="50377" rIns="100750" bIns="5037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DF66269-4D8E-4EF7-A75A-0CE2D3220D64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52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100752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22" indent="-377822" algn="l" defTabSz="100752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614" indent="-314850" algn="l" defTabSz="100752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409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170" indent="-251882" algn="l" defTabSz="100752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32" indent="-251882" algn="l" defTabSz="100752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695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457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220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982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63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25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289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50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13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575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337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100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3536" y="251445"/>
            <a:ext cx="9282986" cy="1031880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Scuola Navale Militare F. </a:t>
            </a:r>
            <a:r>
              <a:rPr lang="it-IT" sz="4000" dirty="0" err="1"/>
              <a:t>Morosini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11" y="1188358"/>
            <a:ext cx="7056438" cy="610259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Il Cielo come laboratorio</a:t>
            </a:r>
          </a:p>
        </p:txBody>
      </p:sp>
      <p:pic>
        <p:nvPicPr>
          <p:cNvPr id="1026" name="Immagine 0" descr="SNMFM Colori sfondo trasparent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E569E"/>
              </a:clrFrom>
              <a:clrTo>
                <a:srgbClr val="4E56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59" y="12395"/>
            <a:ext cx="855666" cy="1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Foto Ufficiale Moros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5255" y="2271703"/>
            <a:ext cx="8282400" cy="404847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94819" y="6628664"/>
            <a:ext cx="4207342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it-IT" dirty="0" smtClean="0"/>
              <a:t>Padova, 22 maggio 2013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5"/>
            <a:ext cx="975601" cy="13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10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4" y="1855286"/>
            <a:ext cx="3168352" cy="543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75816" y="2483693"/>
            <a:ext cx="3600400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"/>
            </a:pPr>
            <a:r>
              <a:rPr lang="en-US" sz="2800" dirty="0" err="1" smtClean="0">
                <a:solidFill>
                  <a:prstClr val="black"/>
                </a:solidFill>
              </a:rPr>
              <a:t>Ricavato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mediante</a:t>
            </a:r>
            <a:r>
              <a:rPr lang="en-US" sz="2800" dirty="0" smtClean="0">
                <a:solidFill>
                  <a:prstClr val="black"/>
                </a:solidFill>
              </a:rPr>
              <a:t> lo studio </a:t>
            </a:r>
            <a:r>
              <a:rPr lang="en-US" sz="2800" dirty="0" err="1" smtClean="0">
                <a:solidFill>
                  <a:prstClr val="black"/>
                </a:solidFill>
              </a:rPr>
              <a:t>delle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isofote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marL="457200" lvl="0" indent="-45720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"/>
            </a:pPr>
            <a:r>
              <a:rPr lang="en-US" sz="2800" dirty="0" err="1" smtClean="0">
                <a:solidFill>
                  <a:prstClr val="black"/>
                </a:solidFill>
              </a:rPr>
              <a:t>Grafico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idealizzato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della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galassia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lvl="1" indent="-457200">
              <a:buClr>
                <a:schemeClr val="accent3"/>
              </a:buClr>
              <a:buSzPct val="95000"/>
              <a:buFont typeface="Wingdings 2" pitchFamily="18" charset="2"/>
              <a:buChar char=""/>
            </a:pPr>
            <a:r>
              <a:rPr lang="en-US" sz="2800" dirty="0" err="1" smtClean="0"/>
              <a:t>Immagine</a:t>
            </a:r>
            <a:r>
              <a:rPr lang="en-US" sz="2800" dirty="0" smtClean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approssima</a:t>
            </a:r>
            <a:r>
              <a:rPr lang="en-US" sz="2800" dirty="0"/>
              <a:t> con </a:t>
            </a:r>
            <a:r>
              <a:rPr lang="en-US" sz="2800" dirty="0" err="1"/>
              <a:t>ellissi</a:t>
            </a:r>
            <a:r>
              <a:rPr lang="en-US" sz="2800" dirty="0"/>
              <a:t> la forma, </a:t>
            </a:r>
            <a:r>
              <a:rPr lang="en-US" sz="2800" dirty="0" err="1"/>
              <a:t>il</a:t>
            </a:r>
            <a:r>
              <a:rPr lang="en-US" sz="2800" dirty="0"/>
              <a:t> </a:t>
            </a:r>
            <a:r>
              <a:rPr lang="en-US" sz="2800" dirty="0" err="1"/>
              <a:t>centro</a:t>
            </a:r>
            <a:r>
              <a:rPr lang="en-US" sz="2800" dirty="0"/>
              <a:t> e la </a:t>
            </a:r>
            <a:r>
              <a:rPr lang="en-US" sz="2800" dirty="0" err="1" smtClean="0"/>
              <a:t>luminosità</a:t>
            </a:r>
            <a:r>
              <a:rPr lang="en-US" sz="2800" dirty="0" smtClean="0"/>
              <a:t>.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2087984" y="899517"/>
            <a:ext cx="578837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dirty="0" err="1" smtClean="0">
                <a:solidFill>
                  <a:schemeClr val="tx2"/>
                </a:solidFill>
                <a:latin typeface="+mj-lt"/>
              </a:rPr>
              <a:t>Grafico</a:t>
            </a:r>
            <a:r>
              <a:rPr lang="en-US" sz="5500" dirty="0" smtClean="0">
                <a:solidFill>
                  <a:schemeClr val="tx2"/>
                </a:solidFill>
                <a:latin typeface="+mj-lt"/>
              </a:rPr>
              <a:t> del </a:t>
            </a:r>
            <a:r>
              <a:rPr lang="en-US" sz="5500" dirty="0" err="1" smtClean="0">
                <a:solidFill>
                  <a:schemeClr val="tx2"/>
                </a:solidFill>
                <a:latin typeface="+mj-lt"/>
              </a:rPr>
              <a:t>modello</a:t>
            </a:r>
            <a:endParaRPr lang="it-IT" sz="55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75816" y="467469"/>
            <a:ext cx="9072563" cy="125994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 smtClean="0"/>
              <a:t>Grafico</a:t>
            </a:r>
            <a:r>
              <a:rPr lang="en-US" dirty="0" smtClean="0"/>
              <a:t> </a:t>
            </a:r>
            <a:r>
              <a:rPr lang="en-US" dirty="0" err="1" smtClean="0"/>
              <a:t>residuo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4031" y="2133508"/>
            <a:ext cx="4608289" cy="4838192"/>
          </a:xfrm>
        </p:spPr>
        <p:txBody>
          <a:bodyPr/>
          <a:lstStyle/>
          <a:p>
            <a:pPr>
              <a:buFont typeface="Wingdings 2" pitchFamily="18" charset="2"/>
              <a:buChar char=""/>
            </a:pPr>
            <a:r>
              <a:rPr lang="en-US" sz="2800" dirty="0"/>
              <a:t>S</a:t>
            </a:r>
            <a:r>
              <a:rPr lang="en-US" sz="2800" dirty="0" smtClean="0"/>
              <a:t>i è </a:t>
            </a:r>
            <a:r>
              <a:rPr lang="en-US" sz="2800" dirty="0" err="1" smtClean="0"/>
              <a:t>sottratto</a:t>
            </a:r>
            <a:r>
              <a:rPr lang="en-US" sz="2800" dirty="0" smtClean="0"/>
              <a:t> </a:t>
            </a:r>
            <a:r>
              <a:rPr lang="en-US" sz="2800" dirty="0" err="1" smtClean="0"/>
              <a:t>dall’immagine</a:t>
            </a:r>
            <a:r>
              <a:rPr lang="en-US" sz="2800" dirty="0" smtClean="0"/>
              <a:t>  </a:t>
            </a:r>
            <a:r>
              <a:rPr lang="en-US" sz="2800" dirty="0" err="1" smtClean="0"/>
              <a:t>originaria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modello</a:t>
            </a:r>
            <a:r>
              <a:rPr lang="en-US" sz="2800" dirty="0" smtClean="0"/>
              <a:t>  </a:t>
            </a:r>
            <a:r>
              <a:rPr lang="en-US" sz="2800" dirty="0" err="1" smtClean="0"/>
              <a:t>della</a:t>
            </a:r>
            <a:r>
              <a:rPr lang="en-US" sz="2800" dirty="0" smtClean="0"/>
              <a:t> </a:t>
            </a:r>
            <a:r>
              <a:rPr lang="en-US" sz="2800" dirty="0" err="1" smtClean="0"/>
              <a:t>galassia</a:t>
            </a:r>
            <a:r>
              <a:rPr lang="en-US" sz="2800" dirty="0" smtClean="0"/>
              <a:t>:</a:t>
            </a:r>
            <a:endParaRPr lang="en-US" sz="2800" dirty="0"/>
          </a:p>
          <a:p>
            <a:pPr marL="646189" lvl="1" indent="-457200">
              <a:buFont typeface="+mj-lt"/>
              <a:buAutoNum type="arabicPeriod"/>
            </a:pPr>
            <a:r>
              <a:rPr lang="en-US" sz="2400" dirty="0" smtClean="0">
                <a:cs typeface="Arial" pitchFamily="34" charset="0"/>
              </a:rPr>
              <a:t>Studio </a:t>
            </a:r>
            <a:r>
              <a:rPr lang="en-US" sz="2400" dirty="0" err="1" smtClean="0">
                <a:cs typeface="Arial" pitchFamily="34" charset="0"/>
              </a:rPr>
              <a:t>delle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ellissi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concentriche</a:t>
            </a:r>
            <a:endParaRPr lang="en-US" sz="2400" dirty="0" smtClean="0">
              <a:cs typeface="Arial" pitchFamily="34" charset="0"/>
            </a:endParaRPr>
          </a:p>
          <a:p>
            <a:pPr marL="646189" lvl="1" indent="-457200">
              <a:buFont typeface="+mj-lt"/>
              <a:buAutoNum type="arabicPeriod"/>
            </a:pPr>
            <a:r>
              <a:rPr lang="en-US" sz="2400" dirty="0" err="1" smtClean="0">
                <a:cs typeface="Arial" pitchFamily="34" charset="0"/>
              </a:rPr>
              <a:t>Grafico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residuo</a:t>
            </a:r>
            <a:endParaRPr lang="en-US" sz="2400" dirty="0" smtClean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err="1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11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256336" y="1937279"/>
            <a:ext cx="4534272" cy="533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463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12</a:t>
            </a:fld>
            <a:endParaRPr lang="it-IT"/>
          </a:p>
        </p:txBody>
      </p:sp>
      <p:sp>
        <p:nvSpPr>
          <p:cNvPr id="4" name="Titolo 3"/>
          <p:cNvSpPr txBox="1">
            <a:spLocks noGrp="1"/>
          </p:cNvSpPr>
          <p:nvPr>
            <p:ph type="title" idx="4294967295"/>
          </p:nvPr>
        </p:nvSpPr>
        <p:spPr>
          <a:xfrm>
            <a:off x="1008063" y="146050"/>
            <a:ext cx="9072562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			NGC6196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12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5" y="1315546"/>
            <a:ext cx="8925415" cy="52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05596" y="660900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/>
              <a:t>I</a:t>
            </a:r>
            <a:r>
              <a:rPr lang="en-US" dirty="0" err="1" smtClean="0"/>
              <a:t>mmagine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falsi</a:t>
            </a:r>
            <a:r>
              <a:rPr lang="en-US" dirty="0"/>
              <a:t> </a:t>
            </a:r>
            <a:r>
              <a:rPr lang="en-US" dirty="0" err="1"/>
              <a:t>colori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galassia</a:t>
            </a:r>
            <a:r>
              <a:rPr lang="en-US" dirty="0"/>
              <a:t> NGC6196.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73948" y="658989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/>
              <a:t>Modello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galassia</a:t>
            </a:r>
            <a:r>
              <a:rPr lang="en-US" dirty="0" smtClean="0"/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472846" y="6588149"/>
            <a:ext cx="271058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/>
              <a:t>Residuo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galassia</a:t>
            </a:r>
            <a:r>
              <a:rPr lang="en-US" dirty="0" smtClean="0"/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75816" y="683493"/>
            <a:ext cx="9072563" cy="897275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smtClean="0"/>
              <a:t>IRAF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4031" y="2123653"/>
            <a:ext cx="4320257" cy="4848047"/>
          </a:xfrm>
        </p:spPr>
        <p:txBody>
          <a:bodyPr/>
          <a:lstStyle/>
          <a:p>
            <a:pPr marL="0" indent="0">
              <a:buNone/>
            </a:pPr>
            <a:endParaRPr lang="it-IT" sz="2800" dirty="0" smtClean="0">
              <a:cs typeface="Arial" pitchFamily="34" charset="0"/>
            </a:endParaRPr>
          </a:p>
          <a:p>
            <a:pPr marL="531889" lvl="1" indent="-342900">
              <a:buClr>
                <a:schemeClr val="accent3"/>
              </a:buClr>
              <a:buSzPct val="95000"/>
            </a:pPr>
            <a:r>
              <a:rPr lang="it-IT" sz="2800" dirty="0" smtClean="0">
                <a:cs typeface="Arial" pitchFamily="34" charset="0"/>
              </a:rPr>
              <a:t>Estrazione dei parametri principali di                                                                                                   ogni </a:t>
            </a:r>
            <a:r>
              <a:rPr lang="it-IT" sz="2800" dirty="0" smtClean="0">
                <a:cs typeface="Arial" pitchFamily="34" charset="0"/>
              </a:rPr>
              <a:t>ellisse.</a:t>
            </a:r>
            <a:endParaRPr lang="it-IT" sz="2800" dirty="0" smtClean="0">
              <a:cs typeface="Arial" pitchFamily="34" charset="0"/>
            </a:endParaRPr>
          </a:p>
          <a:p>
            <a:pPr marL="531889" lvl="1" indent="-342900">
              <a:buClr>
                <a:schemeClr val="accent3"/>
              </a:buClr>
              <a:buSzPct val="95000"/>
            </a:pPr>
            <a:r>
              <a:rPr lang="it-IT" sz="2800" dirty="0" smtClean="0">
                <a:cs typeface="Arial" pitchFamily="34" charset="0"/>
              </a:rPr>
              <a:t>Inserimento in una </a:t>
            </a:r>
            <a:r>
              <a:rPr lang="it-IT" sz="2800" dirty="0" smtClean="0">
                <a:cs typeface="Arial" pitchFamily="34" charset="0"/>
              </a:rPr>
              <a:t>tabella:</a:t>
            </a:r>
            <a:endParaRPr lang="it-IT" sz="2800" dirty="0" smtClean="0">
              <a:cs typeface="Arial" pitchFamily="34" charset="0"/>
            </a:endParaRPr>
          </a:p>
          <a:p>
            <a:pPr marL="836929" lvl="2" indent="-457200">
              <a:buClr>
                <a:schemeClr val="accent1"/>
              </a:buClr>
              <a:buSzPct val="85000"/>
              <a:buFont typeface="+mj-lt"/>
              <a:buAutoNum type="arabicPeriod"/>
            </a:pPr>
            <a:r>
              <a:rPr lang="it-IT" sz="2400" dirty="0" smtClean="0">
                <a:cs typeface="Arial" pitchFamily="34" charset="0"/>
              </a:rPr>
              <a:t>Comando </a:t>
            </a:r>
            <a:r>
              <a:rPr lang="it-IT" sz="2400" dirty="0" err="1" smtClean="0">
                <a:cs typeface="Arial" pitchFamily="34" charset="0"/>
              </a:rPr>
              <a:t>bmodel</a:t>
            </a:r>
            <a:endParaRPr lang="it-IT" sz="2400" dirty="0"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13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24288" y="1763613"/>
            <a:ext cx="5256337" cy="558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346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923736" y="637113"/>
            <a:ext cx="8180179" cy="897275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/>
              <a:t>Morfologia</a:t>
            </a:r>
            <a:r>
              <a:rPr lang="en-US" dirty="0"/>
              <a:t> di NGC6196</a:t>
            </a:r>
          </a:p>
        </p:txBody>
      </p:sp>
      <p:pic>
        <p:nvPicPr>
          <p:cNvPr id="4" name="Segnaposto immagin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/>
            <a:lum/>
          </a:blip>
          <a:stretch>
            <a:fillRect/>
          </a:stretch>
        </p:blipFill>
        <p:spPr>
          <a:xfrm>
            <a:off x="4392240" y="1763613"/>
            <a:ext cx="5312197" cy="5243438"/>
          </a:xfr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14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2680" y="1979637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SzPct val="95000"/>
              <a:buFont typeface="Wingdings 2" pitchFamily="18" charset="2"/>
              <a:buChar char=""/>
            </a:pPr>
            <a:r>
              <a:rPr lang="it-IT" sz="2800" dirty="0" smtClean="0">
                <a:cs typeface="Arial" pitchFamily="34" charset="0"/>
              </a:rPr>
              <a:t>I dati sono stati analizzati con una </a:t>
            </a:r>
            <a:r>
              <a:rPr lang="it-IT" sz="2800" dirty="0" smtClean="0">
                <a:cs typeface="Arial" pitchFamily="34" charset="0"/>
              </a:rPr>
              <a:t>macro:</a:t>
            </a:r>
            <a:endParaRPr lang="it-IT" sz="2800" dirty="0" smtClean="0">
              <a:cs typeface="Arial" pitchFamily="34" charset="0"/>
            </a:endParaRPr>
          </a:p>
          <a:p>
            <a:pPr marL="971550" lvl="1" indent="-514350">
              <a:buClr>
                <a:schemeClr val="accent1"/>
              </a:buClr>
              <a:buSzPct val="85000"/>
              <a:buFont typeface="+mj-lt"/>
              <a:buAutoNum type="arabicPeriod"/>
            </a:pPr>
            <a:r>
              <a:rPr lang="it-IT" sz="2400" dirty="0" smtClean="0">
                <a:cs typeface="Arial" pitchFamily="34" charset="0"/>
              </a:rPr>
              <a:t>CALC</a:t>
            </a:r>
          </a:p>
          <a:p>
            <a:pPr marL="457200" indent="-457200">
              <a:buClr>
                <a:schemeClr val="accent3"/>
              </a:buClr>
              <a:buSzPct val="95000"/>
              <a:buFont typeface="Wingdings 2" pitchFamily="18" charset="2"/>
              <a:buChar char=""/>
            </a:pPr>
            <a:r>
              <a:rPr lang="it-IT" sz="2800" dirty="0" smtClean="0">
                <a:cs typeface="Arial" pitchFamily="34" charset="0"/>
              </a:rPr>
              <a:t>L’incertezza sulla reale morfologia della galassia ci ha portato ad analizzare due casi </a:t>
            </a:r>
            <a:r>
              <a:rPr lang="it-IT" sz="2800" dirty="0" smtClean="0">
                <a:cs typeface="Arial" pitchFamily="34" charset="0"/>
              </a:rPr>
              <a:t>distinti.</a:t>
            </a:r>
            <a:endParaRPr lang="it-IT" sz="2800" dirty="0"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359792" y="709121"/>
            <a:ext cx="8467725" cy="89727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smtClean="0"/>
              <a:t>NGC6196(1)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4031" y="2133508"/>
            <a:ext cx="3528169" cy="4838192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"/>
            </a:pPr>
            <a:r>
              <a:rPr lang="it-IT" sz="2800" dirty="0" smtClean="0">
                <a:cs typeface="Arial" pitchFamily="34" charset="0"/>
              </a:rPr>
              <a:t>Galassia ellittica priva di un </a:t>
            </a:r>
            <a:r>
              <a:rPr lang="it-IT" sz="2800" dirty="0" smtClean="0">
                <a:cs typeface="Arial" pitchFamily="34" charset="0"/>
              </a:rPr>
              <a:t>disco.</a:t>
            </a:r>
            <a:endParaRPr lang="it-IT" sz="2800" dirty="0" smtClean="0">
              <a:cs typeface="Arial" pitchFamily="34" charset="0"/>
            </a:endParaRPr>
          </a:p>
          <a:p>
            <a:pPr>
              <a:buFont typeface="Wingdings 2" pitchFamily="18" charset="2"/>
              <a:buChar char=""/>
            </a:pPr>
            <a:r>
              <a:rPr lang="it-IT" sz="2800" dirty="0" smtClean="0">
                <a:cs typeface="Arial" pitchFamily="34" charset="0"/>
              </a:rPr>
              <a:t>Si è costruito il profilo di </a:t>
            </a:r>
            <a:r>
              <a:rPr lang="it-IT" sz="2800" dirty="0" smtClean="0">
                <a:cs typeface="Arial" pitchFamily="34" charset="0"/>
              </a:rPr>
              <a:t>brillanza.</a:t>
            </a:r>
            <a:endParaRPr lang="it-IT" sz="2800" dirty="0" smtClean="0">
              <a:cs typeface="Arial" pitchFamily="34" charset="0"/>
            </a:endParaRPr>
          </a:p>
          <a:p>
            <a:pPr>
              <a:buFont typeface="Wingdings 2" pitchFamily="18" charset="2"/>
              <a:buChar char=""/>
            </a:pPr>
            <a:r>
              <a:rPr lang="it-IT" sz="2800" dirty="0" smtClean="0">
                <a:cs typeface="Arial" pitchFamily="34" charset="0"/>
              </a:rPr>
              <a:t>Si è potuto concludere che la galassia                                                                               è di tipo </a:t>
            </a:r>
            <a:r>
              <a:rPr lang="it-IT" sz="2800" dirty="0" smtClean="0">
                <a:cs typeface="Arial" pitchFamily="34" charset="0"/>
              </a:rPr>
              <a:t>E4.</a:t>
            </a:r>
            <a:endParaRPr lang="it-IT" sz="2800" dirty="0"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15</a:t>
            </a:fld>
            <a:endParaRPr lang="it-IT"/>
          </a:p>
        </p:txBody>
      </p:sp>
      <p:pic>
        <p:nvPicPr>
          <p:cNvPr id="4" name="Segnaposto immagine 3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252987" y="1691605"/>
            <a:ext cx="5400600" cy="5331251"/>
          </a:xfr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687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031" y="539477"/>
            <a:ext cx="8568729" cy="897275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smtClean="0"/>
              <a:t>NGC6196(2)</a:t>
            </a:r>
            <a:endParaRPr lang="en-US" dirty="0"/>
          </a:p>
        </p:txBody>
      </p:sp>
      <p:pic>
        <p:nvPicPr>
          <p:cNvPr id="4" name="Segnaposto immagin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/>
            <a:lum/>
          </a:blip>
          <a:stretch>
            <a:fillRect/>
          </a:stretch>
        </p:blipFill>
        <p:spPr>
          <a:xfrm>
            <a:off x="4320232" y="1907629"/>
            <a:ext cx="5472608" cy="5270061"/>
          </a:xfr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16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4294967295"/>
          </p:nvPr>
        </p:nvSpPr>
        <p:spPr>
          <a:xfrm>
            <a:off x="144017" y="1800199"/>
            <a:ext cx="4248223" cy="5580038"/>
          </a:xfrm>
        </p:spPr>
        <p:txBody>
          <a:bodyPr>
            <a:normAutofit fontScale="25000" lnSpcReduction="20000"/>
          </a:bodyPr>
          <a:lstStyle/>
          <a:p>
            <a:pPr>
              <a:buFont typeface="Wingdings 2" pitchFamily="18" charset="2"/>
              <a:buChar char=""/>
            </a:pPr>
            <a:r>
              <a:rPr lang="it-IT" sz="8800" dirty="0">
                <a:cs typeface="Arial" pitchFamily="34" charset="0"/>
              </a:rPr>
              <a:t>G</a:t>
            </a:r>
            <a:r>
              <a:rPr lang="it-IT" sz="8800" dirty="0" smtClean="0">
                <a:cs typeface="Arial" pitchFamily="34" charset="0"/>
              </a:rPr>
              <a:t>alassia ellittica con la presenza di un disco poco </a:t>
            </a:r>
            <a:r>
              <a:rPr lang="it-IT" sz="8800" dirty="0" smtClean="0">
                <a:cs typeface="Arial" pitchFamily="34" charset="0"/>
              </a:rPr>
              <a:t>intenso.</a:t>
            </a:r>
            <a:endParaRPr lang="it-IT" sz="8800" dirty="0" smtClean="0">
              <a:cs typeface="Arial" pitchFamily="34" charset="0"/>
            </a:endParaRPr>
          </a:p>
          <a:p>
            <a:pPr>
              <a:buFont typeface="Wingdings 2" pitchFamily="18" charset="2"/>
              <a:buChar char=""/>
            </a:pPr>
            <a:r>
              <a:rPr lang="it-IT" sz="8800" dirty="0" smtClean="0">
                <a:cs typeface="Arial" pitchFamily="34" charset="0"/>
              </a:rPr>
              <a:t>Dal grafico precedente si osserva che                                                      mano a mano che ci si allontana dal                                                             centro la funzione che rappresenta la                                                               galassia differisce sempre più dai                                                            nostri </a:t>
            </a:r>
            <a:r>
              <a:rPr lang="it-IT" sz="8800" dirty="0" smtClean="0">
                <a:cs typeface="Arial" pitchFamily="34" charset="0"/>
              </a:rPr>
              <a:t>dati.</a:t>
            </a:r>
            <a:endParaRPr lang="it-IT" sz="8800" dirty="0" smtClean="0">
              <a:cs typeface="Arial" pitchFamily="34" charset="0"/>
            </a:endParaRPr>
          </a:p>
          <a:p>
            <a:pPr>
              <a:buFont typeface="Wingdings 2" pitchFamily="18" charset="2"/>
              <a:buChar char=""/>
            </a:pPr>
            <a:r>
              <a:rPr lang="it-IT" sz="8800" dirty="0" smtClean="0">
                <a:cs typeface="Arial" pitchFamily="34" charset="0"/>
              </a:rPr>
              <a:t>L’elaborazione dei dati ci ha condotto                                                                                          a classificare la galassia come                                                                                    tipo </a:t>
            </a:r>
            <a:r>
              <a:rPr lang="it-IT" sz="8800" dirty="0" smtClean="0">
                <a:cs typeface="Arial" pitchFamily="34" charset="0"/>
              </a:rPr>
              <a:t>NB0.</a:t>
            </a:r>
            <a:endParaRPr lang="it-IT" sz="8800" dirty="0" smtClean="0">
              <a:cs typeface="Arial" pitchFamily="34" charset="0"/>
            </a:endParaRPr>
          </a:p>
          <a:p>
            <a:pPr lvl="0">
              <a:buFont typeface="Wingdings 2" pitchFamily="18" charset="2"/>
              <a:buChar char=""/>
            </a:pPr>
            <a:r>
              <a:rPr lang="it-IT" sz="8800" dirty="0" smtClean="0">
                <a:cs typeface="Arial" pitchFamily="34" charset="0"/>
              </a:rPr>
              <a:t>Risultato che  trova riscontro nel                                                              catalogo</a:t>
            </a:r>
            <a:r>
              <a:rPr lang="en-US" sz="8800" dirty="0" smtClean="0">
                <a:cs typeface="Arial" pitchFamily="34" charset="0"/>
              </a:rPr>
              <a:t> </a:t>
            </a:r>
            <a:r>
              <a:rPr lang="en-US" sz="8800" dirty="0">
                <a:cs typeface="Arial" pitchFamily="34" charset="0"/>
              </a:rPr>
              <a:t>NASA </a:t>
            </a:r>
            <a:r>
              <a:rPr lang="en-US" sz="8800" dirty="0" smtClean="0">
                <a:cs typeface="Arial" pitchFamily="34" charset="0"/>
              </a:rPr>
              <a:t>Ned.</a:t>
            </a:r>
            <a:endParaRPr lang="en-US" sz="8800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itchFamily="34" charset="0"/>
              <a:buChar char="•"/>
            </a:pPr>
            <a:endParaRPr lang="it-I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75816" y="830140"/>
            <a:ext cx="9072563" cy="89727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/>
              <a:t>Mappa</a:t>
            </a:r>
            <a:r>
              <a:rPr lang="en-US" dirty="0"/>
              <a:t> di </a:t>
            </a:r>
            <a:r>
              <a:rPr lang="en-US" dirty="0" err="1"/>
              <a:t>colore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4031" y="2133508"/>
            <a:ext cx="3960217" cy="4838192"/>
          </a:xfrm>
        </p:spPr>
        <p:txBody>
          <a:bodyPr/>
          <a:lstStyle/>
          <a:p>
            <a:pPr>
              <a:buFont typeface="Wingdings 2" pitchFamily="18" charset="2"/>
              <a:buChar char=""/>
            </a:pPr>
            <a:r>
              <a:rPr lang="it-IT" sz="2800" dirty="0" smtClean="0">
                <a:cs typeface="Arial" pitchFamily="34" charset="0"/>
              </a:rPr>
              <a:t>L’ Analisi del colore è stata realizzata  tramite                                                              il confronto di due immagini della </a:t>
            </a:r>
            <a:r>
              <a:rPr lang="it-IT" sz="2800" dirty="0" smtClean="0">
                <a:cs typeface="Arial" pitchFamily="34" charset="0"/>
              </a:rPr>
              <a:t>galassia:</a:t>
            </a:r>
            <a:endParaRPr lang="it-IT" sz="2800" dirty="0" smtClean="0">
              <a:cs typeface="Arial" pitchFamily="34" charset="0"/>
            </a:endParaRPr>
          </a:p>
          <a:p>
            <a:pPr marL="948572" lvl="2" indent="-457200">
              <a:buFont typeface="+mj-lt"/>
              <a:buAutoNum type="arabicPeriod"/>
            </a:pPr>
            <a:r>
              <a:rPr lang="it-IT" sz="2400" dirty="0" smtClean="0">
                <a:cs typeface="Arial" pitchFamily="34" charset="0"/>
              </a:rPr>
              <a:t>Una in banda g</a:t>
            </a:r>
          </a:p>
          <a:p>
            <a:pPr marL="948572" lvl="2" indent="-457200">
              <a:buFont typeface="+mj-lt"/>
              <a:buAutoNum type="arabicPeriod"/>
            </a:pPr>
            <a:r>
              <a:rPr lang="it-IT" sz="2400" dirty="0" smtClean="0">
                <a:cs typeface="Arial" pitchFamily="34" charset="0"/>
              </a:rPr>
              <a:t>L’altra in banda r</a:t>
            </a:r>
            <a:endParaRPr lang="it-IT" sz="2400" dirty="0"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17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795296" y="2051645"/>
            <a:ext cx="4082400" cy="503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0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18</a:t>
            </a:fld>
            <a:endParaRPr lang="it-IT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31800" y="832257"/>
            <a:ext cx="9072563" cy="89727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 smtClean="0"/>
              <a:t>Calcolo</a:t>
            </a:r>
            <a:r>
              <a:rPr lang="en-US" dirty="0" smtClean="0"/>
              <a:t> del Background</a:t>
            </a:r>
            <a:endParaRPr lang="en-US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808" y="1763613"/>
            <a:ext cx="3632200" cy="4929188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SzPct val="95000"/>
            </a:pPr>
            <a:r>
              <a:rPr lang="en-US" sz="2800" dirty="0" smtClean="0">
                <a:latin typeface="+mn-lt"/>
              </a:rPr>
              <a:t>Si è  </a:t>
            </a:r>
            <a:r>
              <a:rPr lang="en-US" sz="2800" dirty="0" err="1">
                <a:latin typeface="+mn-lt"/>
              </a:rPr>
              <a:t>stimato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valore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medio</a:t>
            </a:r>
            <a:r>
              <a:rPr lang="en-US" sz="2800" dirty="0">
                <a:latin typeface="+mn-lt"/>
              </a:rPr>
              <a:t> del background e lo </a:t>
            </a:r>
            <a:r>
              <a:rPr lang="en-US" sz="2800" dirty="0" err="1">
                <a:latin typeface="+mn-lt"/>
              </a:rPr>
              <a:t>abbiamo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sottratto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in </a:t>
            </a:r>
            <a:r>
              <a:rPr lang="en-US" sz="2800" dirty="0" err="1">
                <a:latin typeface="+mn-lt"/>
              </a:rPr>
              <a:t>entrambe</a:t>
            </a:r>
            <a:r>
              <a:rPr lang="en-US" sz="2800" dirty="0">
                <a:latin typeface="+mn-lt"/>
              </a:rPr>
              <a:t> le </a:t>
            </a:r>
            <a:r>
              <a:rPr lang="en-US" sz="2800" dirty="0" err="1" smtClean="0">
                <a:latin typeface="+mn-lt"/>
              </a:rPr>
              <a:t>bande</a:t>
            </a:r>
            <a:r>
              <a:rPr lang="en-US" sz="2800" dirty="0" smtClean="0">
                <a:latin typeface="+mn-lt"/>
              </a:rPr>
              <a:t>.</a:t>
            </a:r>
            <a:endParaRPr lang="en-US" sz="2800" dirty="0">
              <a:latin typeface="+mn-lt"/>
            </a:endParaRPr>
          </a:p>
          <a:p>
            <a:pPr lvl="0">
              <a:buSzPct val="95000"/>
            </a:pPr>
            <a:r>
              <a:rPr lang="en-US" sz="2800" dirty="0">
                <a:latin typeface="+mn-lt"/>
              </a:rPr>
              <a:t>I </a:t>
            </a:r>
            <a:r>
              <a:rPr lang="en-US" sz="2800" dirty="0" err="1">
                <a:latin typeface="+mn-lt"/>
              </a:rPr>
              <a:t>risultati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ottenuti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sono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stati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divisi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per </a:t>
            </a:r>
            <a:r>
              <a:rPr lang="en-US" sz="2800" dirty="0" err="1">
                <a:latin typeface="+mn-lt"/>
              </a:rPr>
              <a:t>il</a:t>
            </a:r>
            <a:r>
              <a:rPr lang="en-US" sz="2800" dirty="0">
                <a:latin typeface="+mn-lt"/>
              </a:rPr>
              <a:t> tempo di </a:t>
            </a:r>
            <a:r>
              <a:rPr lang="en-US" sz="2800" dirty="0" err="1" smtClean="0">
                <a:latin typeface="+mn-lt"/>
              </a:rPr>
              <a:t>posa</a:t>
            </a:r>
            <a:r>
              <a:rPr lang="en-US" sz="2800" dirty="0" smtClean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325949" y="1835621"/>
            <a:ext cx="5306040" cy="505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3808" y="734479"/>
            <a:ext cx="9072563" cy="97421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 smtClean="0"/>
              <a:t>Coefficiente</a:t>
            </a:r>
            <a:r>
              <a:rPr lang="en-US" dirty="0" smtClean="0"/>
              <a:t> </a:t>
            </a:r>
            <a:r>
              <a:rPr lang="en-US" sz="6000" dirty="0">
                <a:cs typeface="Arial" pitchFamily="32"/>
              </a:rPr>
              <a:t>σ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egnaposto testo 2"/>
          <p:cNvSpPr txBox="1">
            <a:spLocks noGrp="1"/>
          </p:cNvSpPr>
          <p:nvPr>
            <p:ph idx="1"/>
          </p:nvPr>
        </p:nvSpPr>
        <p:spPr>
          <a:xfrm>
            <a:off x="440206" y="2014320"/>
            <a:ext cx="3744193" cy="4838192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SzPct val="95000"/>
              <a:buFont typeface="Wingdings 2" pitchFamily="18" charset="2"/>
              <a:buChar char=""/>
            </a:pPr>
            <a:r>
              <a:rPr lang="en-US" sz="2800" dirty="0" smtClean="0">
                <a:latin typeface="+mn-lt"/>
              </a:rPr>
              <a:t>Si è </a:t>
            </a:r>
            <a:r>
              <a:rPr lang="it-IT" sz="2800" dirty="0" smtClean="0">
                <a:latin typeface="+mn-lt"/>
              </a:rPr>
              <a:t>ricavato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  <a:cs typeface="Arial" pitchFamily="32"/>
              </a:rPr>
              <a:t>σ.</a:t>
            </a:r>
            <a:endParaRPr lang="en-US" sz="2800" dirty="0" smtClean="0">
              <a:latin typeface="+mn-lt"/>
              <a:cs typeface="Arial" pitchFamily="32"/>
            </a:endParaRPr>
          </a:p>
          <a:p>
            <a:pPr lvl="0">
              <a:buSzPct val="95000"/>
              <a:buFont typeface="Wingdings 2" pitchFamily="18" charset="2"/>
              <a:buChar char=""/>
            </a:pPr>
            <a:r>
              <a:rPr lang="it-IT" sz="2800" dirty="0">
                <a:latin typeface="+mn-lt"/>
                <a:cs typeface="Arial" pitchFamily="32"/>
              </a:rPr>
              <a:t>T</a:t>
            </a:r>
            <a:r>
              <a:rPr lang="it-IT" sz="2800" dirty="0" smtClean="0">
                <a:latin typeface="+mn-lt"/>
                <a:cs typeface="Arial" pitchFamily="32"/>
              </a:rPr>
              <a:t>ale coefficiente                                            ci ha permesso                                                            di non tenere in                                            considerazione le                                  interferenze del                                     cielo che                                               avrebbero potuto                                               disturbare il                                      risultato della                                           divisione</a:t>
            </a:r>
            <a:r>
              <a:rPr lang="en-US" sz="2800" dirty="0" smtClean="0">
                <a:cs typeface="Arial" pitchFamily="32"/>
              </a:rPr>
              <a:t>.</a:t>
            </a:r>
            <a:endParaRPr lang="en-US" sz="2800" dirty="0">
              <a:cs typeface="Arial" pitchFamily="3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19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184399" y="1691605"/>
            <a:ext cx="5328000" cy="5483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287643"/>
            <a:ext cx="9072563" cy="1259946"/>
          </a:xfrm>
        </p:spPr>
        <p:txBody>
          <a:bodyPr/>
          <a:lstStyle/>
          <a:p>
            <a:pPr algn="ctr"/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031" y="1740102"/>
            <a:ext cx="9072563" cy="5352103"/>
          </a:xfrm>
        </p:spPr>
        <p:txBody>
          <a:bodyPr/>
          <a:lstStyle/>
          <a:p>
            <a:r>
              <a:rPr lang="it-IT" sz="2800" dirty="0" smtClean="0">
                <a:cs typeface="Arial" pitchFamily="34" charset="0"/>
              </a:rPr>
              <a:t>Classificazione morfologica della galassia NGC6196 tramite fotometria:</a:t>
            </a:r>
            <a:endParaRPr lang="it-IT" sz="2800" dirty="0">
              <a:cs typeface="Arial" pitchFamily="34" charset="0"/>
            </a:endParaRPr>
          </a:p>
          <a:p>
            <a:pPr marL="860377" lvl="1" indent="-457200">
              <a:buFont typeface="+mj-lt"/>
              <a:buAutoNum type="arabicPeriod"/>
            </a:pPr>
            <a:r>
              <a:rPr lang="it-IT" sz="2400" dirty="0" smtClean="0"/>
              <a:t>Costruzione di un’ellissi che funga da stima iniziale per le isofote</a:t>
            </a:r>
          </a:p>
          <a:p>
            <a:pPr marL="860377" lvl="1" indent="-457200">
              <a:buFont typeface="+mj-lt"/>
              <a:buAutoNum type="arabicPeriod"/>
            </a:pPr>
            <a:r>
              <a:rPr lang="it-IT" sz="2400" dirty="0" smtClean="0"/>
              <a:t>Costruzione interattiva delle isofote (ellipse)</a:t>
            </a:r>
          </a:p>
          <a:p>
            <a:pPr marL="860377" lvl="1" indent="-457200">
              <a:buFont typeface="+mj-lt"/>
              <a:buAutoNum type="arabicPeriod"/>
            </a:pPr>
            <a:r>
              <a:rPr lang="it-IT" sz="2400" dirty="0" smtClean="0"/>
              <a:t>Costruzione di un modello e determinazione dei residui(</a:t>
            </a:r>
            <a:r>
              <a:rPr lang="it-IT" sz="2400" dirty="0" err="1" smtClean="0"/>
              <a:t>bmodel</a:t>
            </a:r>
            <a:r>
              <a:rPr lang="it-IT" sz="2400" dirty="0"/>
              <a:t>)</a:t>
            </a:r>
            <a:endParaRPr lang="it-IT" sz="2400" dirty="0" smtClean="0"/>
          </a:p>
          <a:p>
            <a:pPr marL="860377" lvl="1" indent="-457200">
              <a:buFont typeface="+mj-lt"/>
              <a:buAutoNum type="arabicPeriod"/>
            </a:pPr>
            <a:r>
              <a:rPr lang="it-IT" sz="2400" dirty="0" smtClean="0"/>
              <a:t>Costruzione del profilo di brillanza della galassia</a:t>
            </a:r>
          </a:p>
          <a:p>
            <a:pPr marL="860377" lvl="1" indent="-457200">
              <a:buFont typeface="+mj-lt"/>
              <a:buAutoNum type="arabicPeriod"/>
            </a:pPr>
            <a:r>
              <a:rPr lang="it-IT" sz="2400" dirty="0" smtClean="0"/>
              <a:t>Confronto con leggi empiriche</a:t>
            </a:r>
          </a:p>
          <a:p>
            <a:pPr marL="860377" lvl="1" indent="-457200">
              <a:buFont typeface="+mj-lt"/>
              <a:buAutoNum type="arabicPeriod"/>
            </a:pPr>
            <a:r>
              <a:rPr lang="it-IT" sz="2400" dirty="0" smtClean="0"/>
              <a:t>Determinazione della classe morfologica</a:t>
            </a:r>
          </a:p>
          <a:p>
            <a:r>
              <a:rPr lang="it-IT" sz="2800" dirty="0" smtClean="0"/>
              <a:t>Studio della mappa di colore.</a:t>
            </a:r>
          </a:p>
          <a:p>
            <a:pPr marL="860377" lvl="1" indent="-457200"/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8ED4AB-6B37-4DA4-BDCE-A8C62371344B}" type="slidenum">
              <a:rPr lang="it-IT" smtClean="0"/>
              <a:pPr lvl="0"/>
              <a:t>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8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3808" y="323453"/>
            <a:ext cx="9072563" cy="125994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it-IT" dirty="0" smtClean="0"/>
              <a:t>Indice </a:t>
            </a:r>
            <a:r>
              <a:rPr lang="it-IT" dirty="0" smtClean="0"/>
              <a:t>di </a:t>
            </a:r>
            <a:r>
              <a:rPr lang="it-IT" dirty="0" smtClean="0"/>
              <a:t>colore</a:t>
            </a:r>
            <a:endParaRPr lang="it-IT" dirty="0"/>
          </a:p>
        </p:txBody>
      </p:sp>
      <p:sp>
        <p:nvSpPr>
          <p:cNvPr id="3" name="Segnaposto testo 2"/>
          <p:cNvSpPr txBox="1">
            <a:spLocks noGrp="1"/>
          </p:cNvSpPr>
          <p:nvPr>
            <p:ph idx="1"/>
          </p:nvPr>
        </p:nvSpPr>
        <p:spPr>
          <a:xfrm>
            <a:off x="503808" y="1974239"/>
            <a:ext cx="4032225" cy="483819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SzPct val="95000"/>
              <a:buFont typeface="Wingdings 2" pitchFamily="18" charset="2"/>
              <a:buChar char=""/>
            </a:pPr>
            <a:r>
              <a:rPr lang="it-IT" sz="2800" dirty="0" smtClean="0">
                <a:latin typeface="+mn-lt"/>
              </a:rPr>
              <a:t>Calcolo dell’                                                           </a:t>
            </a:r>
            <a:r>
              <a:rPr lang="it-IT" sz="2800" dirty="0" smtClean="0">
                <a:latin typeface="+mn-lt"/>
              </a:rPr>
              <a:t>  indice </a:t>
            </a:r>
            <a:r>
              <a:rPr lang="it-IT" sz="2800" dirty="0" smtClean="0">
                <a:latin typeface="+mn-lt"/>
              </a:rPr>
              <a:t>di </a:t>
            </a:r>
            <a:r>
              <a:rPr lang="it-IT" sz="2800" dirty="0" smtClean="0">
                <a:latin typeface="+mn-lt"/>
              </a:rPr>
              <a:t>colore.</a:t>
            </a:r>
            <a:endParaRPr lang="it-IT" sz="2800" dirty="0" smtClean="0">
              <a:latin typeface="+mn-lt"/>
            </a:endParaRPr>
          </a:p>
          <a:p>
            <a:pPr lvl="0">
              <a:buSzPct val="95000"/>
              <a:buFont typeface="Wingdings 2" pitchFamily="18" charset="2"/>
              <a:buChar char=""/>
            </a:pPr>
            <a:r>
              <a:rPr lang="it-IT" sz="2800" dirty="0">
                <a:latin typeface="+mn-lt"/>
              </a:rPr>
              <a:t>I</a:t>
            </a:r>
            <a:r>
              <a:rPr lang="it-IT" sz="2800" dirty="0" smtClean="0">
                <a:latin typeface="+mn-lt"/>
              </a:rPr>
              <a:t>l logaritmo in                                                               base 10 del                                                          rapporto dei flussi nelle                                                         due bande                                                         moltiplicato per il coefficiente -</a:t>
            </a:r>
            <a:r>
              <a:rPr lang="it-IT" sz="2800" dirty="0" smtClean="0">
                <a:latin typeface="+mn-lt"/>
              </a:rPr>
              <a:t>2.5.</a:t>
            </a:r>
            <a:endParaRPr lang="it-IT" sz="2800" dirty="0">
              <a:latin typeface="+mn-lt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20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60625" y="1979637"/>
            <a:ext cx="6120000" cy="502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21</a:t>
            </a:fld>
            <a:endParaRPr lang="it-IT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31800" y="780117"/>
            <a:ext cx="8856663" cy="897275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 smtClean="0"/>
              <a:t>Calcolo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err="1" smtClean="0"/>
              <a:t>nterferenze</a:t>
            </a:r>
            <a:endParaRPr lang="en-US" dirty="0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719832" y="1907629"/>
            <a:ext cx="2925762" cy="4860925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457200" lvl="0" indent="-457200">
              <a:buSzPct val="95000"/>
              <a:buFont typeface="Wingdings 2" pitchFamily="18" charset="2"/>
              <a:buChar char=""/>
            </a:pPr>
            <a:r>
              <a:rPr lang="it-IT" sz="2800" dirty="0" smtClean="0">
                <a:latin typeface="+mn-lt"/>
              </a:rPr>
              <a:t>Per ottenere la mappa di colore dall'indice di colore sono stati sottratti le interferenze rimaste nelle due bande. </a:t>
            </a:r>
            <a:endParaRPr lang="it-IT" sz="2800" dirty="0">
              <a:latin typeface="+mn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104208" y="1835621"/>
            <a:ext cx="5328592" cy="509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040" y="3389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22</a:t>
            </a:fld>
            <a:endParaRPr lang="it-IT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719832" y="853713"/>
            <a:ext cx="9072563" cy="89727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/>
              <a:t>Mappa</a:t>
            </a:r>
            <a:r>
              <a:rPr lang="en-US" dirty="0"/>
              <a:t> di </a:t>
            </a:r>
            <a:r>
              <a:rPr lang="en-US" dirty="0" err="1"/>
              <a:t>colore</a:t>
            </a:r>
            <a:endParaRPr lang="en-US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647824" y="1835621"/>
            <a:ext cx="3632200" cy="4929188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SzPct val="95000"/>
              <a:buFont typeface="Wingdings 2" pitchFamily="18" charset="2"/>
              <a:buChar char=""/>
            </a:pPr>
            <a:r>
              <a:rPr lang="it-IT" sz="2800" dirty="0" smtClean="0">
                <a:latin typeface="+mn-lt"/>
              </a:rPr>
              <a:t>Si è ottenuta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la </a:t>
            </a:r>
            <a:r>
              <a:rPr lang="it-IT" sz="2800" dirty="0" smtClean="0">
                <a:latin typeface="+mn-lt"/>
              </a:rPr>
              <a:t>mappa di </a:t>
            </a:r>
            <a:r>
              <a:rPr lang="it-IT" sz="2800" dirty="0" smtClean="0">
                <a:latin typeface="+mn-lt"/>
              </a:rPr>
              <a:t>colore.</a:t>
            </a:r>
            <a:endParaRPr lang="it-IT" sz="2800" dirty="0" smtClean="0">
              <a:latin typeface="+mn-lt"/>
            </a:endParaRPr>
          </a:p>
          <a:p>
            <a:pPr lvl="0">
              <a:buSzPct val="95000"/>
              <a:buFont typeface="Wingdings 2" pitchFamily="18" charset="2"/>
              <a:buChar char=""/>
            </a:pPr>
            <a:r>
              <a:rPr lang="it-IT" sz="2800" dirty="0" smtClean="0">
                <a:latin typeface="+mn-lt"/>
              </a:rPr>
              <a:t>Si è reso così evidente il contrasto tra le zone calde e le zone fredde.</a:t>
            </a:r>
            <a:endParaRPr lang="it-IT" sz="2800" dirty="0"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08264" y="1835621"/>
            <a:ext cx="4752528" cy="556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058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23</a:t>
            </a:fld>
            <a:endParaRPr lang="it-IT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808" y="719625"/>
            <a:ext cx="9072563" cy="89727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 smtClean="0"/>
              <a:t>Confronto</a:t>
            </a:r>
            <a:endParaRPr lang="en-US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-72256" y="1835621"/>
            <a:ext cx="3240880" cy="5257800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SzPct val="95000"/>
              <a:buFont typeface="Wingdings 2" pitchFamily="18" charset="2"/>
              <a:buChar char=""/>
            </a:pPr>
            <a:r>
              <a:rPr lang="en-US" sz="2800" dirty="0" err="1" smtClean="0">
                <a:latin typeface="+mn-lt"/>
              </a:rPr>
              <a:t>Questo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e' un </a:t>
            </a:r>
            <a:r>
              <a:rPr lang="en-US" sz="2800" dirty="0" err="1">
                <a:latin typeface="+mn-lt"/>
              </a:rPr>
              <a:t>confronto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tra</a:t>
            </a:r>
            <a:r>
              <a:rPr lang="en-US" sz="2800" dirty="0">
                <a:latin typeface="+mn-lt"/>
              </a:rPr>
              <a:t> la </a:t>
            </a:r>
            <a:r>
              <a:rPr lang="en-US" sz="2800" dirty="0" err="1">
                <a:latin typeface="+mn-lt"/>
              </a:rPr>
              <a:t>mappa</a:t>
            </a:r>
            <a:r>
              <a:rPr lang="en-US" sz="2800" dirty="0">
                <a:latin typeface="+mn-lt"/>
              </a:rPr>
              <a:t> di </a:t>
            </a:r>
            <a:r>
              <a:rPr lang="en-US" sz="2800" dirty="0" err="1">
                <a:latin typeface="+mn-lt"/>
              </a:rPr>
              <a:t>colore</a:t>
            </a:r>
            <a:r>
              <a:rPr lang="en-US" sz="2800" dirty="0">
                <a:latin typeface="+mn-lt"/>
              </a:rPr>
              <a:t> finale della galassia, </a:t>
            </a:r>
            <a:r>
              <a:rPr lang="en-US" sz="2800" dirty="0" err="1">
                <a:latin typeface="+mn-lt"/>
              </a:rPr>
              <a:t>nella</a:t>
            </a:r>
            <a:r>
              <a:rPr lang="en-US" sz="2800" dirty="0">
                <a:latin typeface="+mn-lt"/>
              </a:rPr>
              <a:t> quale </a:t>
            </a:r>
            <a:r>
              <a:rPr lang="en-US" sz="2800" dirty="0" err="1">
                <a:latin typeface="+mn-lt"/>
              </a:rPr>
              <a:t>abbiamo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rappresentato</a:t>
            </a:r>
            <a:r>
              <a:rPr lang="en-US" sz="2800" dirty="0">
                <a:latin typeface="+mn-lt"/>
              </a:rPr>
              <a:t> le </a:t>
            </a:r>
            <a:r>
              <a:rPr lang="en-US" sz="2800" dirty="0" err="1">
                <a:latin typeface="+mn-lt"/>
              </a:rPr>
              <a:t>isofote</a:t>
            </a:r>
            <a:r>
              <a:rPr lang="en-US" sz="2800" dirty="0">
                <a:latin typeface="+mn-lt"/>
              </a:rPr>
              <a:t>, e </a:t>
            </a:r>
            <a:r>
              <a:rPr lang="en-US" sz="2800" dirty="0" err="1">
                <a:latin typeface="+mn-lt"/>
              </a:rPr>
              <a:t>l'immagine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iniziale</a:t>
            </a:r>
            <a:r>
              <a:rPr lang="en-US" sz="2800" dirty="0">
                <a:latin typeface="+mn-lt"/>
              </a:rPr>
              <a:t> della galassia.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40880" y="2051645"/>
            <a:ext cx="6335936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24</a:t>
            </a:fld>
            <a:endParaRPr lang="it-IT"/>
          </a:p>
        </p:txBody>
      </p:sp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575816" y="1187549"/>
            <a:ext cx="9072562" cy="3889375"/>
          </a:xfrm>
        </p:spPr>
        <p:txBody>
          <a:bodyPr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US" sz="4000" b="1" dirty="0" smtClean="0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   </a:t>
            </a:r>
            <a:r>
              <a:rPr lang="en-US" sz="4000" b="1" dirty="0" err="1" smtClean="0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Scuola</a:t>
            </a:r>
            <a:r>
              <a:rPr lang="en-US" sz="4000" b="1" dirty="0" smtClean="0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Navale</a:t>
            </a:r>
            <a:r>
              <a:rPr lang="en-US" sz="4000" b="1" dirty="0" smtClean="0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Militare</a:t>
            </a:r>
            <a:r>
              <a:rPr lang="en-US" sz="4000" b="1" dirty="0" smtClean="0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F.Morosini</a:t>
            </a:r>
            <a:endParaRPr lang="en-US" sz="4000" b="1" dirty="0">
              <a:solidFill>
                <a:srgbClr val="00BD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0" lvl="0" indent="0" algn="ctr">
              <a:buNone/>
            </a:pPr>
            <a:r>
              <a:rPr lang="en-US" sz="4000" b="1" dirty="0" err="1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Mattia</a:t>
            </a:r>
            <a:r>
              <a:rPr lang="en-US" sz="4000" b="1" dirty="0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Giovanni </a:t>
            </a:r>
            <a:r>
              <a:rPr lang="en-US" sz="4000" b="1" dirty="0" err="1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Antoci</a:t>
            </a:r>
            <a:endParaRPr lang="en-US" sz="4000" b="1" dirty="0">
              <a:solidFill>
                <a:srgbClr val="00BD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0" lvl="0" indent="0" algn="ctr">
              <a:buNone/>
            </a:pPr>
            <a:r>
              <a:rPr lang="en-US" sz="4000" b="1" dirty="0" err="1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Mattia</a:t>
            </a:r>
            <a:r>
              <a:rPr lang="en-US" sz="4000" b="1" dirty="0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Morrone</a:t>
            </a:r>
            <a:endParaRPr lang="en-US" sz="4000" b="1" dirty="0">
              <a:solidFill>
                <a:srgbClr val="00BD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0" lvl="0" indent="0" algn="ctr">
              <a:buNone/>
            </a:pPr>
            <a:r>
              <a:rPr lang="en-US" sz="4000" b="1" dirty="0">
                <a:solidFill>
                  <a:srgbClr val="00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Nicola Norcia</a:t>
            </a:r>
          </a:p>
          <a:p>
            <a:pPr marL="0" lvl="0" indent="0" algn="ctr">
              <a:buNone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63849" cy="110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20296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44158" y="323453"/>
            <a:ext cx="9072563" cy="125994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/>
              <a:t>Fotometria di una galassia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idx="1"/>
          </p:nvPr>
        </p:nvSpPr>
        <p:spPr>
          <a:xfrm>
            <a:off x="444158" y="1619597"/>
            <a:ext cx="9072563" cy="483819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SzPct val="95000"/>
            </a:pPr>
            <a:r>
              <a:rPr lang="en-US" sz="2800" dirty="0" smtClean="0">
                <a:latin typeface="+mn-lt"/>
              </a:rPr>
              <a:t>Determinazione </a:t>
            </a:r>
            <a:r>
              <a:rPr lang="en-US" sz="2800" dirty="0" smtClean="0">
                <a:latin typeface="+mn-lt"/>
              </a:rPr>
              <a:t>e classificazione morfologica di </a:t>
            </a:r>
            <a:r>
              <a:rPr lang="en-US" sz="2800" dirty="0" err="1" smtClean="0">
                <a:latin typeface="+mn-lt"/>
              </a:rPr>
              <a:t>una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galassia</a:t>
            </a:r>
            <a:r>
              <a:rPr lang="en-US" sz="2800" dirty="0" smtClean="0">
                <a:latin typeface="+mn-lt"/>
              </a:rPr>
              <a:t>:</a:t>
            </a:r>
            <a:endParaRPr lang="en-US" sz="2800" dirty="0" smtClean="0">
              <a:latin typeface="+mn-lt"/>
            </a:endParaRPr>
          </a:p>
          <a:p>
            <a:pPr marL="997200" lvl="1" indent="-457200">
              <a:buSzPct val="85000"/>
              <a:buFont typeface="+mj-lt"/>
              <a:buAutoNum type="arabicPeriod"/>
            </a:pPr>
            <a:r>
              <a:rPr lang="en-US" sz="2400" dirty="0" smtClean="0">
                <a:latin typeface="+mn-lt"/>
              </a:rPr>
              <a:t>Analisi del profilo di brillanza</a:t>
            </a:r>
          </a:p>
          <a:p>
            <a:pPr marL="997200" lvl="1" indent="-457200">
              <a:buSzPct val="85000"/>
              <a:buFont typeface="+mj-lt"/>
              <a:buAutoNum type="arabicPeriod"/>
            </a:pPr>
            <a:r>
              <a:rPr lang="en-US" sz="2400" dirty="0" smtClean="0">
                <a:latin typeface="+mn-lt"/>
              </a:rPr>
              <a:t>Variazione della intensità superficiale della galassia in funzione della distanza dal centro</a:t>
            </a:r>
          </a:p>
          <a:p>
            <a:pPr lvl="3">
              <a:buFont typeface="Arial" pitchFamily="34" charset="0"/>
              <a:buChar char="•"/>
            </a:pPr>
            <a:endParaRPr lang="en-US" dirty="0" smtClean="0"/>
          </a:p>
          <a:p>
            <a:pPr lvl="3">
              <a:buFont typeface="Arial" pitchFamily="34" charset="0"/>
              <a:buChar char="•"/>
            </a:pPr>
            <a:endParaRPr lang="en-US" dirty="0" smtClean="0"/>
          </a:p>
          <a:p>
            <a:pPr lvl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8ED4AB-6B37-4DA4-BDCE-A8C62371344B}" type="slidenum">
              <a:rPr lang="it-IT" smtClean="0"/>
              <a:pPr lvl="0"/>
              <a:t>3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808" y="4067869"/>
            <a:ext cx="4114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241095" y="4066883"/>
            <a:ext cx="4181400" cy="33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0" descr="SNMFM Colori sfondo trasparent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4E569E"/>
              </a:clrFrom>
              <a:clrTo>
                <a:srgbClr val="4E56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59" y="-36587"/>
            <a:ext cx="855666" cy="1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4</a:t>
            </a:fld>
            <a:endParaRPr lang="it-IT" dirty="0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685799" y="827509"/>
            <a:ext cx="9072563" cy="89727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smtClean="0"/>
              <a:t>NGC6196</a:t>
            </a:r>
            <a:endParaRPr lang="en-US" dirty="0"/>
          </a:p>
        </p:txBody>
      </p:sp>
      <p:sp>
        <p:nvSpPr>
          <p:cNvPr id="5" name="Sottotitolo 4"/>
          <p:cNvSpPr txBox="1">
            <a:spLocks noGrp="1"/>
          </p:cNvSpPr>
          <p:nvPr>
            <p:ph type="subTitle" idx="4294967295"/>
          </p:nvPr>
        </p:nvSpPr>
        <p:spPr>
          <a:xfrm>
            <a:off x="5903913" y="4017963"/>
            <a:ext cx="4176712" cy="492125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US" dirty="0" smtClean="0"/>
              <a:t>            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15000" y="1828800"/>
            <a:ext cx="3886200" cy="525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457200" indent="-457200" hangingPunct="0">
              <a:buClr>
                <a:schemeClr val="accent3"/>
              </a:buClr>
            </a:pPr>
            <a:endParaRPr lang="en-US" sz="2800" dirty="0" smtClean="0">
              <a:latin typeface="+mn-lt"/>
            </a:endParaRPr>
          </a:p>
          <a:p>
            <a:pPr marL="457200" indent="-457200" hangingPunct="0">
              <a:buClr>
                <a:schemeClr val="accent3"/>
              </a:buClr>
              <a:buSzPct val="95000"/>
            </a:pPr>
            <a:r>
              <a:rPr lang="en-US" sz="2800" dirty="0" smtClean="0">
                <a:latin typeface="+mn-lt"/>
              </a:rPr>
              <a:t>Il </a:t>
            </a:r>
            <a:r>
              <a:rPr lang="en-US" sz="2800" dirty="0" err="1">
                <a:latin typeface="+mn-lt"/>
              </a:rPr>
              <a:t>nostro</a:t>
            </a:r>
            <a:r>
              <a:rPr lang="en-US" sz="2800" dirty="0">
                <a:latin typeface="+mn-lt"/>
              </a:rPr>
              <a:t> studio </a:t>
            </a:r>
            <a:r>
              <a:rPr lang="en-US" sz="2800" dirty="0" err="1">
                <a:latin typeface="+mn-lt"/>
              </a:rPr>
              <a:t>riguarda</a:t>
            </a:r>
            <a:r>
              <a:rPr lang="en-US" sz="2800" dirty="0">
                <a:latin typeface="+mn-lt"/>
              </a:rPr>
              <a:t> la </a:t>
            </a:r>
            <a:r>
              <a:rPr lang="en-US" sz="2800" dirty="0" err="1">
                <a:latin typeface="+mn-lt"/>
              </a:rPr>
              <a:t>galassia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NGC6196:</a:t>
            </a:r>
            <a:endParaRPr lang="en-US" sz="2800" dirty="0">
              <a:latin typeface="+mn-lt"/>
            </a:endParaRPr>
          </a:p>
          <a:p>
            <a:pPr marL="889200" lvl="1" indent="-457200" hangingPunct="0">
              <a:buClr>
                <a:schemeClr val="accent1"/>
              </a:buClr>
              <a:buSzPct val="85000"/>
              <a:buFont typeface="+mj-lt"/>
              <a:buAutoNum type="arabicPeriod"/>
            </a:pPr>
            <a:r>
              <a:rPr lang="en-US" sz="2400" dirty="0" err="1" smtClean="0">
                <a:latin typeface="+mn-lt"/>
              </a:rPr>
              <a:t>Posizione</a:t>
            </a:r>
            <a:r>
              <a:rPr lang="en-US" sz="2400" dirty="0" smtClean="0">
                <a:latin typeface="+mn-lt"/>
              </a:rPr>
              <a:t>      RA16h37m53.917s </a:t>
            </a:r>
            <a:r>
              <a:rPr lang="en-US" sz="2400" dirty="0">
                <a:latin typeface="+mn-lt"/>
              </a:rPr>
              <a:t>DEC+36d04m22.99s</a:t>
            </a:r>
          </a:p>
          <a:p>
            <a:pPr marL="889200" lvl="1" indent="-457200" hangingPunct="0">
              <a:buClr>
                <a:schemeClr val="accent1"/>
              </a:buClr>
              <a:buSzPct val="85000"/>
              <a:buFont typeface="+mj-lt"/>
              <a:buAutoNum type="arabicPeriod"/>
            </a:pPr>
            <a:r>
              <a:rPr lang="en-US" sz="2400" dirty="0" err="1" smtClean="0">
                <a:latin typeface="+mn-lt"/>
              </a:rPr>
              <a:t>Distanza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166.500Mpc</a:t>
            </a:r>
          </a:p>
          <a:p>
            <a:pPr marL="0" marR="0" lvl="0" indent="0" rtl="0" hangingPunct="0">
              <a:buSzPct val="45000"/>
              <a:buFont typeface="StarSymbol"/>
              <a:buChar char="●"/>
              <a:tabLst/>
            </a:pP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8312" y="2100733"/>
            <a:ext cx="45720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509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07864" y="3429000"/>
            <a:ext cx="3989570" cy="407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338118" y="3363757"/>
            <a:ext cx="3888432" cy="41398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5</a:t>
            </a:fld>
            <a:endParaRPr lang="it-IT"/>
          </a:p>
        </p:txBody>
      </p:sp>
      <p:sp>
        <p:nvSpPr>
          <p:cNvPr id="5" name="Titolo 4"/>
          <p:cNvSpPr txBox="1">
            <a:spLocks noGrp="1"/>
          </p:cNvSpPr>
          <p:nvPr>
            <p:ph type="title" idx="4294967295"/>
          </p:nvPr>
        </p:nvSpPr>
        <p:spPr>
          <a:xfrm>
            <a:off x="647824" y="688241"/>
            <a:ext cx="9072563" cy="89727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/>
              <a:t>Morfologia</a:t>
            </a:r>
            <a:r>
              <a:rPr lang="en-US" dirty="0"/>
              <a:t> di NGC6196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</p:spPr>
        <p:txBody>
          <a:bodyPr/>
          <a:lstStyle/>
          <a:p>
            <a:pPr lvl="1">
              <a:buClr>
                <a:schemeClr val="accent3"/>
              </a:buClr>
              <a:buSzPct val="95000"/>
            </a:pPr>
            <a:r>
              <a:rPr lang="it-IT" sz="2800" dirty="0" smtClean="0">
                <a:cs typeface="Arial" pitchFamily="34" charset="0"/>
              </a:rPr>
              <a:t>I programmi che abbiamo utilizzato sono IRAF, DS9 e SM.</a:t>
            </a:r>
          </a:p>
          <a:p>
            <a:pPr lvl="1">
              <a:buClr>
                <a:schemeClr val="accent3"/>
              </a:buClr>
              <a:buSzPct val="95000"/>
            </a:pPr>
            <a:r>
              <a:rPr lang="it-IT" sz="2800" dirty="0" smtClean="0">
                <a:cs typeface="Arial" pitchFamily="34" charset="0"/>
              </a:rPr>
              <a:t>Tra i comandi di IRAF, il principale è stato Ellipse.</a:t>
            </a:r>
          </a:p>
          <a:p>
            <a:pPr marL="108000" indent="0">
              <a:buNone/>
            </a:pP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19215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31800" y="820524"/>
            <a:ext cx="9088691" cy="1259946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 smtClean="0"/>
              <a:t>Caratteristiche</a:t>
            </a:r>
            <a:r>
              <a:rPr lang="en-US" dirty="0" smtClean="0"/>
              <a:t> </a:t>
            </a:r>
            <a:r>
              <a:rPr lang="en-US" dirty="0" err="1" smtClean="0"/>
              <a:t>morfologiche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di NGC6196</a:t>
            </a:r>
            <a:endParaRPr lang="en-US" dirty="0"/>
          </a:p>
        </p:txBody>
      </p:sp>
      <p:sp>
        <p:nvSpPr>
          <p:cNvPr id="3" name="Segnaposto testo 2"/>
          <p:cNvSpPr txBox="1">
            <a:spLocks noGrp="1"/>
          </p:cNvSpPr>
          <p:nvPr>
            <p:ph idx="1"/>
          </p:nvPr>
        </p:nvSpPr>
        <p:spPr>
          <a:xfrm>
            <a:off x="-9064" y="2052781"/>
            <a:ext cx="5688409" cy="5003974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SzPct val="95000"/>
              <a:buFont typeface="Wingdings 2" pitchFamily="18" charset="2"/>
              <a:buChar char=""/>
            </a:pPr>
            <a:r>
              <a:rPr lang="en-US" sz="2800" dirty="0" err="1" smtClean="0">
                <a:latin typeface="+mn-lt"/>
              </a:rPr>
              <a:t>Galassia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ellittica</a:t>
            </a:r>
            <a:r>
              <a:rPr lang="en-US" sz="2800" dirty="0" smtClean="0">
                <a:latin typeface="+mn-lt"/>
              </a:rPr>
              <a:t>:</a:t>
            </a:r>
            <a:endParaRPr lang="en-US" sz="2800" dirty="0">
              <a:latin typeface="+mn-lt"/>
            </a:endParaRPr>
          </a:p>
          <a:p>
            <a:pPr marL="540000" lvl="1" indent="0">
              <a:buNone/>
            </a:pPr>
            <a:endParaRPr lang="en-US" sz="2600" dirty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8ED4AB-6B37-4DA4-BDCE-A8C62371344B}" type="slidenum">
              <a:rPr lang="it-IT" smtClean="0"/>
              <a:pPr lvl="0"/>
              <a:t>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635784" y="2069065"/>
            <a:ext cx="4444841" cy="5490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798551"/>
              </p:ext>
            </p:extLst>
          </p:nvPr>
        </p:nvGraphicFramePr>
        <p:xfrm>
          <a:off x="34502" y="2915741"/>
          <a:ext cx="5509866" cy="351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969"/>
                <a:gridCol w="2695897"/>
              </a:tblGrid>
              <a:tr h="471284">
                <a:tc>
                  <a:txBody>
                    <a:bodyPr/>
                    <a:lstStyle/>
                    <a:p>
                      <a:r>
                        <a:rPr lang="it-IT" dirty="0" smtClean="0"/>
                        <a:t>Caratteristiche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71284">
                <a:tc>
                  <a:txBody>
                    <a:bodyPr/>
                    <a:lstStyle/>
                    <a:p>
                      <a:r>
                        <a:rPr lang="it-IT" dirty="0" smtClean="0"/>
                        <a:t>Semiasse maggiore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120 </a:t>
                      </a:r>
                      <a:r>
                        <a:rPr lang="it-IT" dirty="0" err="1" smtClean="0"/>
                        <a:t>arcsec</a:t>
                      </a:r>
                      <a:endParaRPr lang="it-IT" dirty="0"/>
                    </a:p>
                  </a:txBody>
                  <a:tcPr/>
                </a:tc>
              </a:tr>
              <a:tr h="471284">
                <a:tc>
                  <a:txBody>
                    <a:bodyPr/>
                    <a:lstStyle/>
                    <a:p>
                      <a:r>
                        <a:rPr lang="it-IT" dirty="0" smtClean="0"/>
                        <a:t>Semiasse minore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70 </a:t>
                      </a:r>
                      <a:r>
                        <a:rPr lang="it-IT" dirty="0" err="1" smtClean="0"/>
                        <a:t>arcsec</a:t>
                      </a:r>
                      <a:endParaRPr lang="it-IT" dirty="0"/>
                    </a:p>
                  </a:txBody>
                  <a:tcPr/>
                </a:tc>
              </a:tr>
              <a:tr h="471284">
                <a:tc>
                  <a:txBody>
                    <a:bodyPr/>
                    <a:lstStyle/>
                    <a:p>
                      <a:r>
                        <a:rPr lang="it-IT" dirty="0" smtClean="0"/>
                        <a:t>Eccentricità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0.59</a:t>
                      </a:r>
                      <a:endParaRPr lang="it-IT" dirty="0"/>
                    </a:p>
                  </a:txBody>
                  <a:tcPr/>
                </a:tc>
              </a:tr>
              <a:tr h="813450">
                <a:tc>
                  <a:txBody>
                    <a:bodyPr/>
                    <a:lstStyle/>
                    <a:p>
                      <a:r>
                        <a:rPr lang="it-IT" dirty="0" smtClean="0"/>
                        <a:t>Angolo di posizione         (position angle)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141˚</a:t>
                      </a:r>
                      <a:endParaRPr lang="it-IT" dirty="0"/>
                    </a:p>
                  </a:txBody>
                  <a:tcPr/>
                </a:tc>
              </a:tr>
              <a:tr h="813450">
                <a:tc>
                  <a:txBody>
                    <a:bodyPr/>
                    <a:lstStyle/>
                    <a:p>
                      <a:r>
                        <a:rPr lang="it-IT" dirty="0" smtClean="0"/>
                        <a:t>Angolo di posizione</a:t>
                      </a:r>
                    </a:p>
                    <a:p>
                      <a:r>
                        <a:rPr lang="it-IT" dirty="0" smtClean="0"/>
                        <a:t>nella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smtClean="0"/>
                        <a:t>nostra immagine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0˚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3808" y="467469"/>
            <a:ext cx="9072563" cy="125994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smtClean="0"/>
              <a:t>Studio di NGC6196</a:t>
            </a:r>
            <a:endParaRPr lang="en-US" dirty="0"/>
          </a:p>
        </p:txBody>
      </p:sp>
      <p:sp>
        <p:nvSpPr>
          <p:cNvPr id="3" name="Segnaposto testo 2"/>
          <p:cNvSpPr txBox="1">
            <a:spLocks noGrp="1"/>
          </p:cNvSpPr>
          <p:nvPr>
            <p:ph idx="1"/>
          </p:nvPr>
        </p:nvSpPr>
        <p:spPr>
          <a:xfrm>
            <a:off x="0" y="2179761"/>
            <a:ext cx="3672185" cy="4838192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457200" indent="-457200">
              <a:buSzPct val="95000"/>
              <a:buFont typeface="Wingdings 2" pitchFamily="18" charset="2"/>
              <a:buChar char=""/>
            </a:pPr>
            <a:r>
              <a:rPr lang="en-US" sz="2800" dirty="0" err="1" smtClean="0">
                <a:latin typeface="+mn-lt"/>
              </a:rPr>
              <a:t>Riproduzione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delle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isofote</a:t>
            </a:r>
            <a:r>
              <a:rPr lang="en-US" sz="2800" dirty="0" smtClean="0">
                <a:latin typeface="+mn-lt"/>
              </a:rPr>
              <a:t> (</a:t>
            </a:r>
            <a:r>
              <a:rPr lang="en-US" sz="2800" dirty="0" err="1" smtClean="0">
                <a:latin typeface="+mn-lt"/>
              </a:rPr>
              <a:t>tramite</a:t>
            </a:r>
            <a:r>
              <a:rPr lang="en-US" sz="2800" dirty="0" smtClean="0">
                <a:latin typeface="+mn-lt"/>
              </a:rPr>
              <a:t> ellipse</a:t>
            </a:r>
            <a:r>
              <a:rPr lang="en-US" sz="2800" dirty="0" smtClean="0">
                <a:latin typeface="+mn-lt"/>
              </a:rPr>
              <a:t>).</a:t>
            </a:r>
            <a:endParaRPr lang="en-US" sz="2800" dirty="0" smtClean="0">
              <a:latin typeface="+mn-lt"/>
            </a:endParaRPr>
          </a:p>
          <a:p>
            <a:pPr marL="457200" indent="-457200">
              <a:buSzPct val="95000"/>
              <a:buFont typeface="Wingdings 2" pitchFamily="18" charset="2"/>
              <a:buChar char=""/>
            </a:pPr>
            <a:r>
              <a:rPr lang="en-US" sz="2800" dirty="0" err="1" smtClean="0">
                <a:latin typeface="+mn-lt"/>
              </a:rPr>
              <a:t>Ellissi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concentriche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che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individuano</a:t>
            </a:r>
            <a:r>
              <a:rPr lang="en-US" sz="2800" dirty="0" smtClean="0">
                <a:latin typeface="+mn-lt"/>
              </a:rPr>
              <a:t> zone di </a:t>
            </a:r>
            <a:r>
              <a:rPr lang="en-US" sz="2800" dirty="0" err="1" smtClean="0">
                <a:latin typeface="+mn-lt"/>
              </a:rPr>
              <a:t>eguale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intensità</a:t>
            </a:r>
            <a:r>
              <a:rPr lang="en-US" sz="2800" dirty="0" smtClean="0">
                <a:latin typeface="+mn-lt"/>
              </a:rPr>
              <a:t>.</a:t>
            </a:r>
            <a:endParaRPr lang="en-US" sz="2800" dirty="0" smtClean="0">
              <a:latin typeface="+mn-lt"/>
            </a:endParaRPr>
          </a:p>
          <a:p>
            <a:pPr marL="889200" lvl="1" indent="-457200"/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80272" y="1979637"/>
            <a:ext cx="4752528" cy="523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24288" y="2051645"/>
            <a:ext cx="4572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503808" y="902148"/>
            <a:ext cx="9072563" cy="89727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/>
              <a:t>Morfologia</a:t>
            </a:r>
            <a:r>
              <a:rPr lang="en-US" dirty="0"/>
              <a:t> di NGC6196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4031" y="2133508"/>
            <a:ext cx="3672185" cy="4838192"/>
          </a:xfrm>
        </p:spPr>
        <p:txBody>
          <a:bodyPr/>
          <a:lstStyle/>
          <a:p>
            <a:pPr>
              <a:buFont typeface="Wingdings 2" pitchFamily="18" charset="2"/>
              <a:buChar char=""/>
            </a:pPr>
            <a:r>
              <a:rPr lang="en-US" sz="2800" dirty="0" err="1" smtClean="0">
                <a:cs typeface="Arial" pitchFamily="34" charset="0"/>
              </a:rPr>
              <a:t>Inserimento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dei</a:t>
            </a:r>
            <a:r>
              <a:rPr lang="en-US" sz="2800" dirty="0" smtClean="0">
                <a:cs typeface="Arial" pitchFamily="34" charset="0"/>
              </a:rPr>
              <a:t>  </a:t>
            </a:r>
            <a:r>
              <a:rPr lang="en-US" sz="2800" dirty="0" err="1">
                <a:cs typeface="Arial" pitchFamily="34" charset="0"/>
              </a:rPr>
              <a:t>parametri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rilevati</a:t>
            </a:r>
            <a:r>
              <a:rPr lang="en-US" sz="2800" dirty="0">
                <a:cs typeface="Arial" pitchFamily="34" charset="0"/>
              </a:rPr>
              <a:t> in </a:t>
            </a:r>
            <a:r>
              <a:rPr lang="en-US" sz="2800" dirty="0" smtClean="0">
                <a:cs typeface="Arial" pitchFamily="34" charset="0"/>
              </a:rPr>
              <a:t>ellipse.</a:t>
            </a:r>
            <a:endParaRPr lang="en-US" sz="2800" dirty="0" smtClean="0">
              <a:cs typeface="Arial" pitchFamily="34" charset="0"/>
            </a:endParaRPr>
          </a:p>
          <a:p>
            <a:pPr>
              <a:buFont typeface="Wingdings 2" pitchFamily="18" charset="2"/>
              <a:buChar char=""/>
            </a:pPr>
            <a:r>
              <a:rPr lang="en-US" sz="2800" dirty="0" err="1">
                <a:cs typeface="Arial" pitchFamily="34" charset="0"/>
              </a:rPr>
              <a:t>O</a:t>
            </a:r>
            <a:r>
              <a:rPr lang="en-US" sz="2800" dirty="0" err="1" smtClean="0">
                <a:cs typeface="Arial" pitchFamily="34" charset="0"/>
              </a:rPr>
              <a:t>scuramento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delle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fonti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>
                <a:cs typeface="Arial" pitchFamily="34" charset="0"/>
              </a:rPr>
              <a:t>di </a:t>
            </a:r>
            <a:r>
              <a:rPr lang="en-US" sz="2800" dirty="0" err="1" smtClean="0">
                <a:cs typeface="Arial" pitchFamily="34" charset="0"/>
              </a:rPr>
              <a:t>luce</a:t>
            </a:r>
            <a:r>
              <a:rPr lang="en-US" sz="2800" dirty="0" smtClean="0">
                <a:cs typeface="Arial" pitchFamily="34" charset="0"/>
              </a:rPr>
              <a:t> non </a:t>
            </a:r>
            <a:r>
              <a:rPr lang="en-US" sz="2800" dirty="0" err="1" smtClean="0">
                <a:cs typeface="Arial" pitchFamily="34" charset="0"/>
              </a:rPr>
              <a:t>appartenenti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alla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galassia</a:t>
            </a:r>
            <a:r>
              <a:rPr lang="en-US" sz="2800" dirty="0" smtClean="0">
                <a:cs typeface="Arial" pitchFamily="34" charset="0"/>
              </a:rPr>
              <a:t>.</a:t>
            </a:r>
            <a:endParaRPr lang="it-IT" sz="2800" dirty="0"/>
          </a:p>
          <a:p>
            <a:pPr>
              <a:buFont typeface="Wingdings 2" pitchFamily="18" charset="2"/>
              <a:buChar char=""/>
            </a:pPr>
            <a:r>
              <a:rPr lang="en-US" sz="2800" dirty="0" err="1">
                <a:cs typeface="Arial" pitchFamily="34" charset="0"/>
              </a:rPr>
              <a:t>Uso</a:t>
            </a:r>
            <a:r>
              <a:rPr lang="en-US" sz="2800" dirty="0">
                <a:cs typeface="Arial" pitchFamily="34" charset="0"/>
              </a:rPr>
              <a:t> di </a:t>
            </a:r>
            <a:r>
              <a:rPr lang="en-US" sz="2800" dirty="0" err="1">
                <a:cs typeface="Arial" pitchFamily="34" charset="0"/>
              </a:rPr>
              <a:t>maschere</a:t>
            </a:r>
            <a:r>
              <a:rPr lang="en-US" sz="2800" dirty="0">
                <a:cs typeface="Arial" pitchFamily="34" charset="0"/>
              </a:rPr>
              <a:t>  per non </a:t>
            </a:r>
            <a:r>
              <a:rPr lang="en-US" sz="2800" dirty="0" err="1">
                <a:cs typeface="Arial" pitchFamily="34" charset="0"/>
              </a:rPr>
              <a:t>alterare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il</a:t>
            </a:r>
            <a:r>
              <a:rPr lang="en-US" sz="2800" dirty="0">
                <a:cs typeface="Arial" pitchFamily="34" charset="0"/>
              </a:rPr>
              <a:t>  </a:t>
            </a:r>
            <a:r>
              <a:rPr lang="en-US" sz="2800" dirty="0" err="1">
                <a:cs typeface="Arial" pitchFamily="34" charset="0"/>
              </a:rPr>
              <a:t>profilo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delle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ellissi</a:t>
            </a:r>
            <a:r>
              <a:rPr lang="en-US" sz="2800" dirty="0" smtClean="0">
                <a:cs typeface="Arial" pitchFamily="34" charset="0"/>
              </a:rPr>
              <a:t>.</a:t>
            </a:r>
            <a:endParaRPr lang="en-US" sz="2800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8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0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10763-BD71-4D2F-AD42-9150CDEF3F19}" type="slidenum">
              <a:rPr lang="it-IT" smtClean="0"/>
              <a:pPr lvl="0"/>
              <a:t>9</a:t>
            </a:fld>
            <a:endParaRPr lang="it-IT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791840" y="441775"/>
            <a:ext cx="9072563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dirty="0" err="1" smtClean="0"/>
              <a:t>Calcolo</a:t>
            </a:r>
            <a:r>
              <a:rPr lang="en-US" dirty="0" smtClean="0"/>
              <a:t> </a:t>
            </a:r>
            <a:r>
              <a:rPr lang="en-US" dirty="0" smtClean="0"/>
              <a:t>del Background</a:t>
            </a:r>
            <a:endParaRPr lang="en-US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287784" y="2079649"/>
            <a:ext cx="3384376" cy="4929188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SzPct val="95000"/>
            </a:pPr>
            <a:r>
              <a:rPr lang="en-US" sz="2800" dirty="0" smtClean="0">
                <a:latin typeface="+mn-lt"/>
              </a:rPr>
              <a:t>Il </a:t>
            </a:r>
            <a:r>
              <a:rPr lang="en-US" sz="2800" dirty="0" err="1">
                <a:latin typeface="+mn-lt"/>
              </a:rPr>
              <a:t>passaggio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successivo</a:t>
            </a:r>
            <a:r>
              <a:rPr lang="en-US" sz="2800" dirty="0">
                <a:latin typeface="+mn-lt"/>
              </a:rPr>
              <a:t> e' </a:t>
            </a:r>
            <a:r>
              <a:rPr lang="en-US" sz="2800" dirty="0" err="1">
                <a:latin typeface="+mn-lt"/>
              </a:rPr>
              <a:t>consistito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nel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calcolare</a:t>
            </a:r>
            <a:r>
              <a:rPr lang="en-US" sz="2800" dirty="0">
                <a:latin typeface="+mn-lt"/>
              </a:rPr>
              <a:t> la media del background, </a:t>
            </a:r>
            <a:r>
              <a:rPr lang="en-US" sz="2800" dirty="0" err="1">
                <a:latin typeface="+mn-lt"/>
              </a:rPr>
              <a:t>studiandone</a:t>
            </a:r>
            <a:r>
              <a:rPr lang="en-US" sz="2800" dirty="0">
                <a:latin typeface="+mn-lt"/>
              </a:rPr>
              <a:t> le zone </a:t>
            </a:r>
            <a:r>
              <a:rPr lang="en-US" sz="2800" dirty="0" err="1" smtClean="0">
                <a:latin typeface="+mn-lt"/>
              </a:rPr>
              <a:t>apparentemente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prive</a:t>
            </a:r>
            <a:r>
              <a:rPr lang="en-US" sz="2800" dirty="0">
                <a:latin typeface="+mn-lt"/>
              </a:rPr>
              <a:t> di </a:t>
            </a:r>
            <a:r>
              <a:rPr lang="en-US" sz="2800" dirty="0" err="1">
                <a:latin typeface="+mn-lt"/>
              </a:rPr>
              <a:t>sorgenti</a:t>
            </a:r>
            <a:r>
              <a:rPr lang="en-US" sz="2800" dirty="0">
                <a:latin typeface="+mn-lt"/>
              </a:rPr>
              <a:t> di </a:t>
            </a:r>
            <a:r>
              <a:rPr lang="en-US" sz="2800" dirty="0" err="1">
                <a:latin typeface="+mn-lt"/>
              </a:rPr>
              <a:t>luce</a:t>
            </a:r>
            <a:r>
              <a:rPr lang="en-US" sz="2800" dirty="0">
                <a:latin typeface="+mn-lt"/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032200" y="1979637"/>
            <a:ext cx="50292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3389"/>
            <a:ext cx="854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687</Words>
  <Application>Microsoft Office PowerPoint</Application>
  <PresentationFormat>Personalizzato</PresentationFormat>
  <Paragraphs>129</Paragraphs>
  <Slides>24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Equinozio</vt:lpstr>
      <vt:lpstr>Tema di Office</vt:lpstr>
      <vt:lpstr>Scuola Navale Militare F. Morosini</vt:lpstr>
      <vt:lpstr>Agenda</vt:lpstr>
      <vt:lpstr>Fotometria di una galassia</vt:lpstr>
      <vt:lpstr>NGC6196</vt:lpstr>
      <vt:lpstr>Morfologia di NGC6196</vt:lpstr>
      <vt:lpstr>Caratteristiche morfologiche  di NGC6196</vt:lpstr>
      <vt:lpstr>Studio di NGC6196</vt:lpstr>
      <vt:lpstr>Morfologia di NGC6196</vt:lpstr>
      <vt:lpstr>Calcolo del Background</vt:lpstr>
      <vt:lpstr>Presentazione standard di PowerPoint</vt:lpstr>
      <vt:lpstr>Grafico residuo</vt:lpstr>
      <vt:lpstr>   NGC6196</vt:lpstr>
      <vt:lpstr>IRAF</vt:lpstr>
      <vt:lpstr>Morfologia di NGC6196</vt:lpstr>
      <vt:lpstr>Analisi di NGC6196(1)</vt:lpstr>
      <vt:lpstr>Analisi di NGC6196(2)</vt:lpstr>
      <vt:lpstr>Mappa di colore</vt:lpstr>
      <vt:lpstr>Calcolo del Background</vt:lpstr>
      <vt:lpstr>Coefficiente σ  </vt:lpstr>
      <vt:lpstr>Indice di colore</vt:lpstr>
      <vt:lpstr>Calcolo delle interferenze</vt:lpstr>
      <vt:lpstr>Mappa di colore</vt:lpstr>
      <vt:lpstr>Confronto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Fotometria di una galassia</dc:title>
  <dc:creator>lab</dc:creator>
  <cp:lastModifiedBy>user</cp:lastModifiedBy>
  <cp:revision>58</cp:revision>
  <dcterms:created xsi:type="dcterms:W3CDTF">2013-02-06T19:07:26Z</dcterms:created>
  <dcterms:modified xsi:type="dcterms:W3CDTF">2013-05-21T13:47:01Z</dcterms:modified>
</cp:coreProperties>
</file>