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0"/>
  </p:notesMasterIdLst>
  <p:handoutMasterIdLst>
    <p:handoutMasterId r:id="rId31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10080625" cy="7559675"/>
  <p:notesSz cx="7772400" cy="10058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986" y="6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709296-6806-42DD-ABE7-7C208B101DE7}" type="slidenum">
              <a:t>‹N›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22881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2"/>
            <a:ext cx="5028477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3B8160E7-16B9-42DE-A411-CFD2CE86803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Arial" pitchFamily="18"/>
        <a:ea typeface="DejaVu Sans" pitchFamily="2"/>
        <a:cs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52628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920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534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04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683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307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96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496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391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778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209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55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526280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00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97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61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23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17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275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752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6883" y="4777557"/>
            <a:ext cx="6217563" cy="443591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68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63E158-5B8E-4E5C-AA73-9A7AD05AB543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495940-DA8D-4D43-898E-B7B4549ACEFF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E22389-55C0-470A-8A49-034CC3EE4B9C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1A3DE-1BB1-41AD-8CF8-95A7921736BF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487249-FBD6-40D6-81CA-31AF3ABC61D0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it-IT"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3523B3-10C9-459B-A59E-1ED434850600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079504" y="2339977"/>
            <a:ext cx="3883027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114925" y="2339977"/>
            <a:ext cx="3884608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A7C5A2-3CD8-4DCB-B4FB-CA24DA222FED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E9408D-FB06-4CDD-84F4-BD05782154D7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B8048A-8245-45D0-AE11-AF297AD0C099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67EA32-91C1-4CAC-821F-AFAC4916DC6A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it-IT"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735439-997F-41BE-8B3E-02F7F8A9B64D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84602A-24B6-43F3-A0B7-B00A10189289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it-IT"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851B56-70C6-47CC-B969-D3F6E5E53194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7D0EBB-FEC5-45DA-A3D8-27ECBA719A9C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065961" y="717547"/>
            <a:ext cx="2114549" cy="6611934"/>
          </a:xfrm>
        </p:spPr>
        <p:txBody>
          <a:bodyPr vert="eaVert"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720720" y="717547"/>
            <a:ext cx="6192838" cy="66119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2E40FE-0755-4828-BC41-BAD909856AB0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591F02-E9CC-47FA-948C-290351E349EE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682B55-7CB6-41B2-855B-5DD26C30C3BC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it-IT"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FC7813-F1EB-441C-B402-5E0EDA033A35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39752" y="1768477"/>
            <a:ext cx="433387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026027" y="1768477"/>
            <a:ext cx="433387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94D731-DD62-4A94-B1A1-7F836583A3EF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04DC3A-D3EE-4F0E-9DBF-30BB9F774CEC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120DB1-2E3E-4651-BF55-6C5CFC9CBC6D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F26ED-D8CE-47E1-B265-020B3B975F5C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it-IT"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29EB48-14A9-4AFF-B5FB-F8FA912839E9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it-IT"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FF83EF-A6C4-4BD7-8F08-CE7C1D24E22C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it-IT"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00A158-5BCB-427D-949C-A40FC9A8CFFD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3CFDB9-9CF1-4C48-BEBF-7B921D75C50A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154859" y="539752"/>
            <a:ext cx="2205039" cy="6218240"/>
          </a:xfrm>
        </p:spPr>
        <p:txBody>
          <a:bodyPr vert="eaVert"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539752" y="539752"/>
            <a:ext cx="6462714" cy="6218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F3BA75-DFEB-45A6-BE8A-148CFA3DEBA7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248F58-5555-4342-8A89-EB299CC8EB17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6C43E9-AF25-45A6-8CD1-A96C132496B1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it-IT"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8ECD85-16CD-4505-B302-5175D9239250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720720" y="1979611"/>
            <a:ext cx="4152903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026027" y="1979611"/>
            <a:ext cx="4154484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29D0FD-D521-44BD-A4AB-7F1FC18E5B7A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2AF364-C078-4FBC-936A-BDB4C6508518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B8EE33-412A-4AE8-940C-5DB335E09120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D49EEA-1F13-413E-A123-6DEF646B537A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449763-A4AD-46BC-8A63-05BAD85D393E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it-IT"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F36E3A-DD4D-4BCC-A345-1FDA61C7B413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it-IT"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AF6809-8E71-42FA-9C8A-1B82D258876E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E2C1DB-6200-4244-958F-8D7AAAEBA39A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200900" y="539752"/>
            <a:ext cx="2158998" cy="6429375"/>
          </a:xfrm>
        </p:spPr>
        <p:txBody>
          <a:bodyPr vert="eaVert"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720720" y="539752"/>
            <a:ext cx="6327776" cy="64293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5B182F-9302-495C-9F37-6E651FD9F65C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A41C73-8AFB-4C9B-A301-E13771D10072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0A2A73-92BD-4708-85F5-42D778658E96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it-IT"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FA706B-E7DE-426D-A9E5-48ADCB31DA62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39752" y="2519364"/>
            <a:ext cx="4441826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133971" y="2519364"/>
            <a:ext cx="4441826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DC9639-5FA2-4653-807C-ED01A00E6D0D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C32D04-98E7-46CF-8D96-ECDC0082BD93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2B24EB-067B-4539-B083-F4474221C3BA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18EECC-1F07-4148-8A9A-A0E99D32A7DD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F70F43-96AF-4D88-8D3E-DBAA6266644E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it-IT"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8B03D9-B3A8-45FB-AAC2-76BE4818C26D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it-IT"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70E40-9807-4567-A03B-1B9037EC1234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2CF360-D486-4975-B16C-229AA779E9B5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380286" y="373066"/>
            <a:ext cx="2339977" cy="7135813"/>
          </a:xfrm>
        </p:spPr>
        <p:txBody>
          <a:bodyPr vert="eaVert"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360365" y="373066"/>
            <a:ext cx="6867528" cy="713581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2A1124-7711-45DB-A745-7C5E648D33F5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AE1AD0-7038-4625-B111-77EAE95FD156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191BA1-9AD9-4056-8372-6A812E4F4335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it-IT" sz="4000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7BAD2-33A6-44F3-9264-2AE304386BCC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03240" y="2165354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114925" y="2165354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487A18-819E-40ED-94EF-DC5C7340EFD3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DF2B39-6484-4AE1-B74B-D9C63D77398D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72BEEC-8C85-41E4-97DF-9DBB5BF8BF6B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F1D51A-F055-4F5E-B970-A90B37FEC9CD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949AB9-A158-4F54-99D2-E09133193F26}" type="slidenum">
              <a:t>‹N›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it-IT" sz="2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0B2D20-CFC3-4963-A276-69A19DB52730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it-IT" sz="2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5F9650-260A-4026-959F-4230BA30172B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D115EE-38BD-4766-952A-7EC4D9A5B036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853235"/>
          </a:xfrm>
        </p:spPr>
        <p:txBody>
          <a:bodyPr vert="eaVert"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85323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E1938A-01E7-4D72-A7FA-A66F6A52E13A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B40778-8864-4FDF-A80E-40EB8F3B2F92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it-IT"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FE88EC-4136-46B9-B924-2630D9A06774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it-IT"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2A1122-0775-482C-87DA-F4DFBC3D71FB}" type="slidenum"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media/image17.pn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media/image19.pn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media/image16.png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media/image18.png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media/image15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6996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D109A37-1C52-4963-A64B-2D5F1A4870D5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719998" y="717840"/>
            <a:ext cx="8460001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1079997" y="2340004"/>
            <a:ext cx="7920002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34C4DF79-3DD2-4EE5-8B85-C91F134C1E9D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  <a:lvl2pPr marL="863998" marR="0" lvl="1" indent="-287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2pPr>
      <a:lvl3pPr marL="1295997" marR="0" lvl="2" indent="-215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39998" y="539998"/>
            <a:ext cx="8820000" cy="10234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39998" y="1769043"/>
            <a:ext cx="8820000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39998" y="6996238"/>
            <a:ext cx="2338916" cy="5191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71839" y="6996238"/>
            <a:ext cx="3182038" cy="5191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36717" y="6996238"/>
            <a:ext cx="2338916" cy="5191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EB59EDA-413C-435C-B1F5-F25B3C104391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  <a:lvl2pPr marL="863998" marR="0" lvl="1" indent="-287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2pPr>
      <a:lvl3pPr marL="1295997" marR="0" lvl="2" indent="-215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5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719998" y="539998"/>
            <a:ext cx="8640001" cy="10234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19998" y="1979996"/>
            <a:ext cx="8460001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675723" y="6299996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20002" y="6318723"/>
            <a:ext cx="3222363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011719" y="631872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51344E0-60ED-406D-AFC1-C9305B6FEEEA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400" b="0" i="0" u="none" strike="noStrike" kern="0" cap="none" spc="0" baseline="0">
          <a:solidFill>
            <a:srgbClr val="800000"/>
          </a:solidFill>
          <a:uFillTx/>
          <a:latin typeface="Albany" pitchFamily="18"/>
          <a:ea typeface="Andale Sans UI" pitchFamily="2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it-IT" sz="3200" b="0" i="0" u="none" strike="noStrike" kern="0" cap="none" spc="0" baseline="0">
          <a:solidFill>
            <a:srgbClr val="006B6B"/>
          </a:solidFill>
          <a:uFillTx/>
          <a:latin typeface="Albany" pitchFamily="18"/>
          <a:ea typeface="Andale Sans UI" pitchFamily="2"/>
          <a:cs typeface="Tahoma" pitchFamily="2"/>
        </a:defRPr>
      </a:lvl1pPr>
      <a:lvl2pPr marL="863998" marR="0" lvl="1" indent="-287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it-IT" sz="2800" b="0" i="0" u="none" strike="noStrike" kern="0" cap="none" spc="0" baseline="0">
          <a:solidFill>
            <a:srgbClr val="006B6B"/>
          </a:solidFill>
          <a:uFillTx/>
          <a:latin typeface="Albany" pitchFamily="18"/>
          <a:ea typeface="Andale Sans UI" pitchFamily="2"/>
          <a:cs typeface="Tahoma" pitchFamily="2"/>
        </a:defRPr>
      </a:lvl2pPr>
      <a:lvl3pPr marL="1295997" marR="0" lvl="2" indent="-215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it-IT" sz="2400" b="0" i="0" u="none" strike="noStrike" kern="0" cap="none" spc="0" baseline="0">
          <a:solidFill>
            <a:srgbClr val="006B6B"/>
          </a:solidFill>
          <a:uFillTx/>
          <a:latin typeface="Albany" pitchFamily="18"/>
          <a:ea typeface="Andale Sans UI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it-IT" sz="2000" b="0" i="0" u="none" strike="noStrike" kern="0" cap="none" spc="0" baseline="0">
          <a:solidFill>
            <a:srgbClr val="006B6B"/>
          </a:solidFill>
          <a:uFillTx/>
          <a:latin typeface="Albany" pitchFamily="18"/>
          <a:ea typeface="Andale Sans UI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it-IT" sz="2000" b="0" i="0" u="none" strike="noStrike" kern="0" cap="none" spc="0" baseline="0">
          <a:solidFill>
            <a:srgbClr val="006B6B"/>
          </a:solidFill>
          <a:uFillTx/>
          <a:latin typeface="Albany" pitchFamily="18"/>
          <a:ea typeface="Andale Sans UI" pitchFamily="2"/>
          <a:cs typeface="Tahoma" pitchFamily="2"/>
        </a:defRPr>
      </a:lvl5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359999" y="373322"/>
            <a:ext cx="9359999" cy="9586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39998" y="2520004"/>
            <a:ext cx="9035643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8" y="7031159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1" y="7031159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7031159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04E8B7B-3118-4AE7-B0FC-3ECB979BCEC5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  <a:lvl2pPr marL="863998" marR="0" lvl="1" indent="-287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2pPr>
      <a:lvl3pPr marL="1295997" marR="0" lvl="2" indent="-215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5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8" y="2165043"/>
            <a:ext cx="9071643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8" y="6995159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1" y="6995159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995159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53D9C87B-9617-4725-9581-F78E804A6834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400" b="1" i="0" u="none" strike="noStrike" kern="0" cap="none" spc="0" baseline="0">
          <a:solidFill>
            <a:srgbClr val="FFFFFF"/>
          </a:solidFill>
          <a:uFillTx/>
          <a:latin typeface="Albany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Clr>
          <a:srgbClr val="FFFF00"/>
        </a:buClr>
        <a:buSzPct val="45000"/>
        <a:buFont typeface="StarSymbol"/>
        <a:buChar char="●"/>
        <a:tabLst/>
        <a:defRPr lang="it-IT" sz="3200" b="0" i="0" u="none" strike="noStrike" kern="0" cap="none" spc="0" baseline="0">
          <a:solidFill>
            <a:srgbClr val="FFFFFF"/>
          </a:solidFill>
          <a:uFillTx/>
          <a:latin typeface="Albany" pitchFamily="18"/>
          <a:ea typeface="Andale Sans UI" pitchFamily="2"/>
          <a:cs typeface="Tahoma" pitchFamily="2"/>
        </a:defRPr>
      </a:lvl1pPr>
      <a:lvl2pPr marL="863998" marR="0" lvl="1" indent="-287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Clr>
          <a:srgbClr val="FFFF00"/>
        </a:buClr>
        <a:buSzPct val="75000"/>
        <a:buFont typeface="StarSymbol"/>
        <a:buChar char="–"/>
        <a:tabLst/>
        <a:defRPr lang="it-IT" sz="2800" b="0" i="0" u="none" strike="noStrike" kern="0" cap="none" spc="0" baseline="0">
          <a:solidFill>
            <a:srgbClr val="FFFFFF"/>
          </a:solidFill>
          <a:uFillTx/>
          <a:latin typeface="Albany" pitchFamily="18"/>
          <a:ea typeface="Andale Sans UI" pitchFamily="2"/>
          <a:cs typeface="Tahoma" pitchFamily="2"/>
        </a:defRPr>
      </a:lvl2pPr>
      <a:lvl3pPr marL="1295997" marR="0" lvl="2" indent="-215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Clr>
          <a:srgbClr val="FFFF00"/>
        </a:buClr>
        <a:buSzPct val="45000"/>
        <a:buFont typeface="StarSymbol"/>
        <a:buChar char="●"/>
        <a:tabLst/>
        <a:defRPr lang="it-IT" sz="2400" b="0" i="0" u="none" strike="noStrike" kern="0" cap="none" spc="0" baseline="0">
          <a:solidFill>
            <a:srgbClr val="FFFFFF"/>
          </a:solidFill>
          <a:uFillTx/>
          <a:latin typeface="Albany" pitchFamily="18"/>
          <a:ea typeface="Andale Sans UI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Clr>
          <a:srgbClr val="FFFF00"/>
        </a:buClr>
        <a:buSzPct val="75000"/>
        <a:buFont typeface="StarSymbol"/>
        <a:buChar char="–"/>
        <a:tabLst/>
        <a:defRPr lang="it-IT" sz="2000" b="0" i="0" u="none" strike="noStrike" kern="0" cap="none" spc="0" baseline="0">
          <a:solidFill>
            <a:srgbClr val="FFFFFF"/>
          </a:solidFill>
          <a:uFillTx/>
          <a:latin typeface="Albany" pitchFamily="18"/>
          <a:ea typeface="Andale Sans UI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Clr>
          <a:srgbClr val="FFFF00"/>
        </a:buClr>
        <a:buSzPct val="45000"/>
        <a:buFont typeface="StarSymbol"/>
        <a:buChar char="●"/>
        <a:tabLst/>
        <a:defRPr lang="it-IT" sz="2000" b="0" i="0" u="none" strike="noStrike" kern="0" cap="none" spc="0" baseline="0">
          <a:solidFill>
            <a:srgbClr val="FFFFFF"/>
          </a:solidFill>
          <a:uFillTx/>
          <a:latin typeface="Albany" pitchFamily="18"/>
          <a:ea typeface="Andale Sans UI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4000">
                <a:solidFill>
                  <a:srgbClr val="CCFFFF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Stage osservatorio di Asiago 2013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57200" y="2286000"/>
            <a:ext cx="8915400" cy="49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marL="0" marR="0" lvl="0" indent="-215999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CCFFFF"/>
                </a:solidFill>
                <a:uFillTx/>
                <a:latin typeface="Comic Sans MS" pitchFamily="66"/>
                <a:ea typeface="Andale Sans UI" pitchFamily="2"/>
                <a:cs typeface="Tahoma" pitchFamily="2"/>
              </a:rPr>
              <a:t>Esperienza sulla</a:t>
            </a:r>
          </a:p>
          <a:p>
            <a:pPr marL="0" marR="0" lvl="0" indent="-215999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CCFFFF"/>
                </a:solidFill>
                <a:uFillTx/>
                <a:latin typeface="Comic Sans MS" pitchFamily="66"/>
                <a:ea typeface="Andale Sans UI" pitchFamily="2"/>
                <a:cs typeface="Tahoma" pitchFamily="2"/>
              </a:rPr>
              <a:t>SINTESI DI POPOLAZIONE</a:t>
            </a:r>
          </a:p>
          <a:p>
            <a:pPr marL="0" marR="0" lvl="0" indent="-215999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1" i="0" u="none" strike="noStrike" kern="1200" cap="none" spc="0" baseline="0">
              <a:solidFill>
                <a:srgbClr val="CCFFFF"/>
              </a:solidFill>
              <a:uFillTx/>
              <a:latin typeface="Comic Sans MS" pitchFamily="66"/>
              <a:ea typeface="Andale Sans UI" pitchFamily="2"/>
              <a:cs typeface="Tahoma" pitchFamily="2"/>
            </a:endParaRPr>
          </a:p>
          <a:p>
            <a:pPr marL="0" marR="0" lvl="0" indent="-215999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1" i="0" u="none" strike="noStrike" kern="1200" cap="none" spc="0" baseline="0">
              <a:solidFill>
                <a:srgbClr val="CCFFFF"/>
              </a:solidFill>
              <a:uFillTx/>
              <a:latin typeface="Comic Sans MS" pitchFamily="66"/>
              <a:ea typeface="Andale Sans UI" pitchFamily="2"/>
              <a:cs typeface="Tahoma" pitchFamily="2"/>
            </a:endParaRPr>
          </a:p>
          <a:p>
            <a:pPr marL="0" marR="0" lvl="0" indent="-215999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1" u="none" strike="noStrike" kern="1200" cap="none" spc="0" baseline="0">
                <a:solidFill>
                  <a:srgbClr val="CCFFFF"/>
                </a:solidFill>
                <a:uFillTx/>
                <a:latin typeface="Comic Sans MS" pitchFamily="66"/>
                <a:ea typeface="Andale Sans UI" pitchFamily="2"/>
                <a:cs typeface="Tahoma" pitchFamily="2"/>
              </a:rPr>
              <a:t>Liceo Giuseppe Veronese</a:t>
            </a:r>
          </a:p>
          <a:p>
            <a:pPr marL="0" marR="0" lvl="0" indent="-215999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1" u="none" strike="noStrike" kern="1200" cap="none" spc="0" baseline="0">
                <a:solidFill>
                  <a:srgbClr val="CCFFFF"/>
                </a:solidFill>
                <a:uFillTx/>
                <a:latin typeface="Comic Sans MS" pitchFamily="66"/>
                <a:ea typeface="Andale Sans UI" pitchFamily="2"/>
                <a:cs typeface="Tahoma" pitchFamily="2"/>
              </a:rPr>
              <a:t>Marina Alfiero</a:t>
            </a:r>
          </a:p>
          <a:p>
            <a:pPr marL="0" marR="0" lvl="0" indent="-215999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1" u="none" strike="noStrike" kern="1200" cap="none" spc="0" baseline="0">
                <a:solidFill>
                  <a:srgbClr val="CCFFFF"/>
                </a:solidFill>
                <a:uFillTx/>
                <a:latin typeface="Comic Sans MS" pitchFamily="66"/>
                <a:ea typeface="Andale Sans UI" pitchFamily="2"/>
                <a:cs typeface="Tahoma" pitchFamily="2"/>
              </a:rPr>
              <a:t>Clarissa Conte</a:t>
            </a:r>
          </a:p>
          <a:p>
            <a:pPr marL="0" marR="0" lvl="0" indent="-215999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1" u="none" strike="noStrike" kern="1200" cap="none" spc="0" baseline="0">
                <a:solidFill>
                  <a:srgbClr val="CCFFFF"/>
                </a:solidFill>
                <a:uFillTx/>
                <a:latin typeface="Comic Sans MS" pitchFamily="66"/>
                <a:ea typeface="Andale Sans UI" pitchFamily="2"/>
                <a:cs typeface="Tahoma" pitchFamily="2"/>
              </a:rPr>
              <a:t>Alice Scarpa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>
                <a:solidFill>
                  <a:srgbClr val="CCFFFF"/>
                </a:solidFill>
                <a:latin typeface="Comic Sans MS" pitchFamily="66"/>
              </a:rPr>
              <a:t>3) Normalizzazione degli spettri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29556" y="1371600"/>
            <a:ext cx="9071643" cy="4899602"/>
          </a:xfrm>
        </p:spPr>
        <p:txBody>
          <a:bodyPr anchor="ctr"/>
          <a:lstStyle/>
          <a:p>
            <a:pPr marL="0" lvl="0" indent="-215999" algn="l">
              <a:buNone/>
            </a:pPr>
            <a:r>
              <a:rPr lang="en-US">
                <a:latin typeface="Comic Sans MS" pitchFamily="66"/>
              </a:rPr>
              <a:t>La normalizzazione consiste nel modificare gli spettri in modo tale che a λ=5500Å, l'intensità valga 1.</a:t>
            </a:r>
          </a:p>
          <a:p>
            <a:pPr marL="0" lvl="0" indent="-215999" algn="l">
              <a:buNone/>
            </a:pPr>
            <a:r>
              <a:rPr lang="en-US">
                <a:latin typeface="Comic Sans MS" pitchFamily="66"/>
              </a:rPr>
              <a:t>Questo serve perchè gli spettri con cui vanno confrontati hanno valore d'intensità 1.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228600" y="228600"/>
            <a:ext cx="9372600" cy="2971800"/>
          </a:xfrm>
        </p:spPr>
        <p:txBody>
          <a:bodyPr anchor="ctr"/>
          <a:lstStyle/>
          <a:p>
            <a:pPr marL="0" lvl="0" indent="-215999" algn="l">
              <a:buNone/>
            </a:pPr>
            <a:r>
              <a:rPr lang="en-US" dirty="0">
                <a:latin typeface="Comic Sans MS" pitchFamily="66"/>
              </a:rPr>
              <a:t>Per </a:t>
            </a:r>
            <a:r>
              <a:rPr lang="en-US" dirty="0" err="1">
                <a:latin typeface="Comic Sans MS" pitchFamily="66"/>
              </a:rPr>
              <a:t>normalizzare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uno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spettro</a:t>
            </a:r>
            <a:r>
              <a:rPr lang="en-US" dirty="0">
                <a:latin typeface="Comic Sans MS" pitchFamily="66"/>
              </a:rPr>
              <a:t> in </a:t>
            </a:r>
            <a:r>
              <a:rPr lang="en-US" dirty="0" err="1">
                <a:latin typeface="Comic Sans MS" pitchFamily="66"/>
              </a:rPr>
              <a:t>modo</a:t>
            </a:r>
            <a:r>
              <a:rPr lang="en-US" dirty="0">
                <a:latin typeface="Comic Sans MS" pitchFamily="66"/>
              </a:rPr>
              <a:t> tale </a:t>
            </a:r>
            <a:r>
              <a:rPr lang="en-US" dirty="0" err="1">
                <a:latin typeface="Comic Sans MS" pitchFamily="66"/>
              </a:rPr>
              <a:t>che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si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raggiunga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il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valore</a:t>
            </a:r>
            <a:r>
              <a:rPr lang="en-US" dirty="0">
                <a:latin typeface="Comic Sans MS" pitchFamily="66"/>
              </a:rPr>
              <a:t> 1 </a:t>
            </a:r>
            <a:r>
              <a:rPr lang="en-US" dirty="0" err="1">
                <a:latin typeface="Comic Sans MS" pitchFamily="66"/>
              </a:rPr>
              <a:t>d'intensità</a:t>
            </a:r>
            <a:r>
              <a:rPr lang="en-US" dirty="0">
                <a:latin typeface="Comic Sans MS" pitchFamily="66"/>
              </a:rPr>
              <a:t>, è </a:t>
            </a:r>
            <a:r>
              <a:rPr lang="en-US" dirty="0" err="1">
                <a:latin typeface="Comic Sans MS" pitchFamily="66"/>
              </a:rPr>
              <a:t>necessario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calcolarne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il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valore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medio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tra</a:t>
            </a:r>
            <a:r>
              <a:rPr lang="en-US" dirty="0">
                <a:latin typeface="Comic Sans MS" pitchFamily="66"/>
              </a:rPr>
              <a:t> 5350Å e 5650Å e</a:t>
            </a:r>
          </a:p>
          <a:p>
            <a:r>
              <a:rPr lang="en-US" dirty="0" err="1">
                <a:latin typeface="Comic Sans MS" pitchFamily="66"/>
              </a:rPr>
              <a:t>dividere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il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valore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iniziale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dello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spettro</a:t>
            </a:r>
            <a:r>
              <a:rPr lang="en-US" dirty="0">
                <a:latin typeface="Comic Sans MS" pitchFamily="66"/>
              </a:rPr>
              <a:t> per </a:t>
            </a:r>
            <a:r>
              <a:rPr lang="en-US" dirty="0" err="1">
                <a:latin typeface="Comic Sans MS" pitchFamily="66"/>
              </a:rPr>
              <a:t>il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valore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medio</a:t>
            </a:r>
            <a:r>
              <a:rPr lang="en-US" dirty="0">
                <a:latin typeface="Comic Sans MS" pitchFamily="66"/>
              </a:rPr>
              <a:t> </a:t>
            </a:r>
            <a:r>
              <a:rPr lang="en-US" dirty="0" err="1">
                <a:latin typeface="Comic Sans MS" pitchFamily="66"/>
              </a:rPr>
              <a:t>ottenuto</a:t>
            </a:r>
            <a:r>
              <a:rPr lang="en-US" dirty="0">
                <a:latin typeface="Comic Sans MS" pitchFamily="66"/>
              </a:rPr>
              <a:t>. </a:t>
            </a:r>
            <a:endParaRPr lang="en-US" dirty="0" smtClean="0">
              <a:latin typeface="Comic Sans MS" pitchFamily="66"/>
            </a:endParaRPr>
          </a:p>
          <a:p>
            <a:endParaRPr lang="en-US" dirty="0">
              <a:latin typeface="Comic Sans MS" pitchFamily="66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792" y="3347789"/>
            <a:ext cx="93726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8304" y="2267669"/>
            <a:ext cx="4624262" cy="1080120"/>
          </a:xfrm>
          <a:prstGeom prst="rect">
            <a:avLst/>
          </a:prstGeom>
          <a:noFill/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10668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609850" cy="609600"/>
          </a:xfrm>
          <a:prstGeom prst="rect">
            <a:avLst/>
          </a:prstGeom>
          <a:noFill/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10668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609850" cy="609600"/>
          </a:xfrm>
          <a:prstGeom prst="rect">
            <a:avLst/>
          </a:prstGeom>
          <a:noFill/>
        </p:spPr>
      </p:pic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10668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609850" cy="609600"/>
          </a:xfrm>
          <a:prstGeom prst="rect">
            <a:avLst/>
          </a:prstGeom>
          <a:noFill/>
        </p:spPr>
      </p:pic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10668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1172160"/>
          </a:xfrm>
        </p:spPr>
        <p:txBody>
          <a:bodyPr/>
          <a:lstStyle/>
          <a:p>
            <a:pPr lvl="0">
              <a:buNone/>
            </a:pPr>
            <a:r>
              <a:rPr lang="en-US" sz="4800">
                <a:solidFill>
                  <a:srgbClr val="CCFFFF"/>
                </a:solidFill>
                <a:latin typeface="Comic Sans MS" pitchFamily="66"/>
              </a:rPr>
              <a:t>4) Convertire in file di testo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685800" y="685800"/>
            <a:ext cx="9071643" cy="4899602"/>
          </a:xfrm>
        </p:spPr>
        <p:txBody>
          <a:bodyPr anchor="ctr"/>
          <a:lstStyle/>
          <a:p>
            <a:pPr marL="0" lvl="0" indent="-215999" algn="l">
              <a:buNone/>
            </a:pPr>
            <a:r>
              <a:rPr lang="en-US" sz="3600">
                <a:latin typeface="Comic Sans MS" pitchFamily="66"/>
              </a:rPr>
              <a:t>Per confrontare gli spettri galattici con quelli stellari si usa il programma TOPCAT, pertanto i file immagine devono essere convertiti in file testo.</a:t>
            </a:r>
          </a:p>
          <a:p>
            <a:pPr marL="0" lvl="0" indent="-215999" algn="l">
              <a:buNone/>
            </a:pPr>
            <a:endParaRPr lang="en-US" sz="3600">
              <a:latin typeface="Comic Sans MS" pitchFamily="66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4800">
                <a:solidFill>
                  <a:srgbClr val="CCFFFF"/>
                </a:solidFill>
                <a:latin typeface="Comic Sans MS" pitchFamily="66"/>
              </a:rPr>
              <a:t>5) Confronto degli spettri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03998" y="2108158"/>
            <a:ext cx="9071643" cy="5103357"/>
          </a:xfrm>
        </p:spPr>
        <p:txBody>
          <a:bodyPr anchor="ctr"/>
          <a:lstStyle/>
          <a:p>
            <a:pPr marL="0" lvl="0" indent="-215999" algn="l">
              <a:buNone/>
            </a:pPr>
            <a:r>
              <a:rPr lang="en-US">
                <a:latin typeface="Comic Sans MS" pitchFamily="66"/>
              </a:rPr>
              <a:t>Per determinare la percentuale di luce di tipi di stelle presenti all'interno di una galassia è necessario confrontare gli spettri galattici con spettri di  stelle, di cui conosciamo il tipo spettrale.</a:t>
            </a:r>
          </a:p>
          <a:p>
            <a:pPr marL="0" lvl="0" indent="-215999" algn="l">
              <a:buNone/>
            </a:pPr>
            <a:r>
              <a:rPr lang="en-US">
                <a:latin typeface="Comic Sans MS" pitchFamily="66"/>
              </a:rPr>
              <a:t>La combinazione di una percentuale (approssimativa) di luce di tipi stellari che compongono la galassia, fornira' uno spettro che approssima, nel modo migliore, quello di partenza.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8600" y="914400"/>
            <a:ext cx="9601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28600" y="4800600"/>
            <a:ext cx="9372600" cy="205680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In questo caso combinazione dello spettro che più approssima il grafico di partenza è : 0.7*A1+0.1*G2+0.1*K4+0.1*M0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La maggioranza di luce della galassia è data da stelle calde di tipo A1, e da una bassa percentuale di tipo medio  G2 e di tipo freddo K4.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Pertanto si può considerare una galassia giovane in evoluzione.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57200" y="228600"/>
            <a:ext cx="9144000" cy="585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1" i="0" u="none" strike="noStrike" kern="0" cap="none" spc="0" baseline="0">
                <a:solidFill>
                  <a:srgbClr val="CCFFFF"/>
                </a:solidFill>
                <a:uFillTx/>
                <a:latin typeface="Comic Sans MS" pitchFamily="66"/>
              </a:defRPr>
            </a:pPr>
            <a:r>
              <a:rPr lang="en-US" sz="2800" b="1" i="0" u="none" strike="noStrike" kern="1200" cap="none" spc="0" baseline="0">
                <a:solidFill>
                  <a:srgbClr val="CC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Galassia CGCG 074-025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4800">
                <a:solidFill>
                  <a:srgbClr val="CCFFFF"/>
                </a:solidFill>
                <a:latin typeface="Comic Sans MS" pitchFamily="66"/>
              </a:rPr>
              <a:t>Galassia a spirale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457200" y="1143000"/>
            <a:ext cx="9071643" cy="4899602"/>
          </a:xfrm>
        </p:spPr>
        <p:txBody>
          <a:bodyPr anchor="ctr"/>
          <a:lstStyle/>
          <a:p>
            <a:pPr marL="0" lvl="0" indent="-215999" algn="l">
              <a:buNone/>
            </a:pPr>
            <a:r>
              <a:rPr lang="en-US">
                <a:latin typeface="Comic Sans MS" pitchFamily="66"/>
              </a:rPr>
              <a:t>Probabilmente lo spettro analizzato precedentemente è quello di una galassia di tipo spirale. Questo si deduce dal fatto che le galassie a spirale presentano molte stelle giovani nei bracci e molta materia interstellare che dà origine a nuove stelle.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600" y="5486400"/>
            <a:ext cx="9601200" cy="1663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Quest'approssimazione è data dalla combinazione: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0.6*G7+0.2*K5+0.1*M1+0.1*M0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La luce della galassia proviene soprattutto da stelle fredde, quindi è una galassia vecchia, cioè le sue stelle giovani calde si sono esaurite.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35601" y="914400"/>
            <a:ext cx="9394198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457200" y="228600"/>
            <a:ext cx="9144000" cy="585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1" i="0" u="none" strike="noStrike" kern="0" cap="none" spc="0" baseline="0">
                <a:solidFill>
                  <a:srgbClr val="CCFFFF"/>
                </a:solidFill>
                <a:uFillTx/>
                <a:latin typeface="Comic Sans MS" pitchFamily="66"/>
              </a:defRPr>
            </a:pPr>
            <a:r>
              <a:rPr lang="en-US" sz="2800" b="1" i="0" u="none" strike="noStrike" kern="1200" cap="none" spc="0" baseline="0">
                <a:solidFill>
                  <a:srgbClr val="CC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Galassia CGCG 039-129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5400">
                <a:solidFill>
                  <a:srgbClr val="CCFFFF"/>
                </a:solidFill>
                <a:latin typeface="Comic Sans MS" pitchFamily="66"/>
              </a:rPr>
              <a:t>Galassia ellittica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685800" y="1501197"/>
            <a:ext cx="9071643" cy="4899602"/>
          </a:xfrm>
        </p:spPr>
        <p:txBody>
          <a:bodyPr anchor="ctr"/>
          <a:lstStyle/>
          <a:p>
            <a:pPr marL="0" lvl="0" indent="-215999" algn="l">
              <a:buNone/>
            </a:pPr>
            <a:r>
              <a:rPr lang="en-US" sz="3600">
                <a:latin typeface="Comic Sans MS" pitchFamily="66"/>
              </a:rPr>
              <a:t>Lo spettro appena analizzato è, verosimilmente,  quello di una galassia di tipo ellittico, poichè è una galassia con stelle vecchie e poca materia interstellare che impedisce la formazione di nuove stelle.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4800">
                <a:solidFill>
                  <a:srgbClr val="CCFFFF"/>
                </a:solidFill>
                <a:latin typeface="Comic Sans MS" pitchFamily="66"/>
              </a:rPr>
              <a:t>Popolazioni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8" y="2165043"/>
            <a:ext cx="4426555" cy="4899602"/>
          </a:xfrm>
        </p:spPr>
        <p:txBody>
          <a:bodyPr/>
          <a:lstStyle/>
          <a:p>
            <a:pPr lvl="0"/>
            <a:r>
              <a:rPr lang="en-US" b="1">
                <a:solidFill>
                  <a:srgbClr val="CCFFFF"/>
                </a:solidFill>
                <a:latin typeface="Comic Sans MS" pitchFamily="66"/>
              </a:rPr>
              <a:t>Popolazione I:</a:t>
            </a:r>
          </a:p>
          <a:p>
            <a:pPr lvl="0"/>
            <a:r>
              <a:rPr lang="en-US">
                <a:latin typeface="Comic Sans MS" pitchFamily="66"/>
              </a:rPr>
              <a:t>in questa popolazione sono presenti stelle giovani, quindi è tipica della galassia a spirale.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5151958" y="2165043"/>
            <a:ext cx="4426555" cy="4899602"/>
          </a:xfrm>
        </p:spPr>
        <p:txBody>
          <a:bodyPr/>
          <a:lstStyle/>
          <a:p>
            <a:pPr lvl="0"/>
            <a:r>
              <a:rPr lang="en-US" b="1">
                <a:solidFill>
                  <a:srgbClr val="CCFFFF"/>
                </a:solidFill>
                <a:latin typeface="Comic Sans MS" pitchFamily="66"/>
              </a:rPr>
              <a:t>Popolazione II:</a:t>
            </a:r>
          </a:p>
          <a:p>
            <a:pPr lvl="0"/>
            <a:r>
              <a:rPr lang="en-US">
                <a:latin typeface="Comic Sans MS" pitchFamily="66"/>
              </a:rPr>
              <a:t>in questa popolazione sono presenti stelle vecchie, dunque è tipica della galassia  ellittica.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1172160"/>
          </a:xfrm>
        </p:spPr>
        <p:txBody>
          <a:bodyPr/>
          <a:lstStyle/>
          <a:p>
            <a:pPr lvl="0">
              <a:buNone/>
            </a:pPr>
            <a:r>
              <a:rPr lang="en-US">
                <a:solidFill>
                  <a:srgbClr val="CCFFFF"/>
                </a:solidFill>
                <a:latin typeface="Comic Sans MS" pitchFamily="66"/>
              </a:rPr>
              <a:t>Conclusioni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5780" y="2555702"/>
            <a:ext cx="9601200" cy="47376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FFFFFF"/>
                </a:solidFill>
                <a:uFillTx/>
                <a:latin typeface="Comic Sans MS" pitchFamily="66"/>
              </a:defRPr>
            </a:pP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Esaminando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lo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spettro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delle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galassie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siamo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riuscite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a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determinare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una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percentuale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di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luminosità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di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alcuni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tipi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stellari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.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Tuttavia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non è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possibile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determinare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la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quantità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di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quel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tipo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di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stelle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all’interno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della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galassia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,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perchè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la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luminosità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che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producono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le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stelle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non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corrisponde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propriamente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alla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loro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 </a:t>
            </a:r>
            <a:r>
              <a:rPr lang="en-US" sz="2600" b="0" i="0" u="none" strike="noStrike" kern="1200" cap="none" spc="0" baseline="0" dirty="0" err="1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quantità</a:t>
            </a:r>
            <a:r>
              <a:rPr lang="en-US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FFFFFF"/>
                </a:solidFill>
                <a:uFillTx/>
                <a:latin typeface="Comic Sans MS" pitchFamily="66"/>
              </a:defRPr>
            </a:pPr>
            <a:endParaRPr lang="en-US" sz="2600" b="0" i="0" u="none" strike="noStrike" kern="1200" cap="none" spc="0" baseline="0" dirty="0">
              <a:solidFill>
                <a:srgbClr val="FFFFFF"/>
              </a:solidFill>
              <a:uFillTx/>
              <a:latin typeface="Comic Sans MS" pitchFamily="66"/>
              <a:ea typeface="DejaVu Sans" pitchFamily="2"/>
              <a:cs typeface="DejaVu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FFFFFF"/>
                </a:solidFill>
                <a:uFillTx/>
                <a:latin typeface="Comic Sans MS" pitchFamily="66"/>
              </a:defRPr>
            </a:pPr>
            <a:r>
              <a:rPr lang="it-IT" sz="2600" b="0" i="0" u="none" strike="noStrike" kern="1200" cap="none" spc="0" baseline="0" dirty="0">
                <a:solidFill>
                  <a:srgbClr val="FFFFFF"/>
                </a:solidFill>
                <a:uFillTx/>
                <a:latin typeface="Comic Sans MS" pitchFamily="66"/>
              </a:rPr>
              <a:t>Abbiamo analizzato gli spettri di 9 galassie. Tra questi abbiamo identificato: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FFFFFF"/>
                </a:solidFill>
                <a:uFillTx/>
                <a:latin typeface="Comic Sans MS" pitchFamily="66"/>
              </a:defRPr>
            </a:pPr>
            <a:endParaRPr lang="en-US" sz="2600" b="0" i="0" u="none" strike="noStrike" kern="1200" cap="none" spc="0" baseline="0" dirty="0">
              <a:solidFill>
                <a:srgbClr val="FFFFFF"/>
              </a:solidFill>
              <a:uFillTx/>
              <a:latin typeface="Comic Sans MS" pitchFamily="66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6000">
                <a:solidFill>
                  <a:srgbClr val="CCFFFF"/>
                </a:solidFill>
                <a:latin typeface="Comic Sans MS" pitchFamily="66"/>
              </a:rPr>
              <a:t>Obiettivi: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65556" y="1958397"/>
            <a:ext cx="9035643" cy="4899602"/>
          </a:xfrm>
        </p:spPr>
        <p:txBody>
          <a:bodyPr/>
          <a:lstStyle/>
          <a:p>
            <a:pPr lvl="0" algn="l"/>
            <a:r>
              <a:rPr lang="en-US" sz="3600" dirty="0" err="1">
                <a:latin typeface="Comic Sans MS" pitchFamily="66"/>
              </a:rPr>
              <a:t>Determinazione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della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percentuale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di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luce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di</a:t>
            </a:r>
            <a:r>
              <a:rPr lang="en-US" sz="3600" dirty="0">
                <a:latin typeface="Comic Sans MS" pitchFamily="66"/>
              </a:rPr>
              <a:t> tipi </a:t>
            </a:r>
            <a:r>
              <a:rPr lang="en-US" sz="3600" dirty="0" err="1">
                <a:latin typeface="Comic Sans MS" pitchFamily="66"/>
              </a:rPr>
              <a:t>spettrali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di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stelle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che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compogono</a:t>
            </a:r>
            <a:r>
              <a:rPr lang="en-US" sz="3600" dirty="0">
                <a:latin typeface="Comic Sans MS" pitchFamily="66"/>
              </a:rPr>
              <a:t> le </a:t>
            </a:r>
            <a:r>
              <a:rPr lang="en-US" sz="3600" dirty="0" err="1">
                <a:latin typeface="Comic Sans MS" pitchFamily="66"/>
              </a:rPr>
              <a:t>galassie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attraverso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il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confronto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dei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loro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spettri</a:t>
            </a:r>
            <a:r>
              <a:rPr lang="en-US" sz="3600" dirty="0">
                <a:latin typeface="Comic Sans MS" pitchFamily="66"/>
              </a:rPr>
              <a:t> con </a:t>
            </a:r>
            <a:r>
              <a:rPr lang="en-US" sz="3600" dirty="0" err="1">
                <a:latin typeface="Comic Sans MS" pitchFamily="66"/>
              </a:rPr>
              <a:t>spettri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 smtClean="0">
                <a:latin typeface="Comic Sans MS" pitchFamily="66"/>
              </a:rPr>
              <a:t>da</a:t>
            </a:r>
            <a:r>
              <a:rPr lang="en-US" sz="3600" dirty="0" smtClean="0">
                <a:latin typeface="Comic Sans MS" pitchFamily="66"/>
              </a:rPr>
              <a:t> </a:t>
            </a:r>
            <a:r>
              <a:rPr lang="en-US" sz="3600" dirty="0" err="1" smtClean="0">
                <a:latin typeface="Comic Sans MS" pitchFamily="66"/>
              </a:rPr>
              <a:t>letteratura</a:t>
            </a:r>
            <a:r>
              <a:rPr lang="en-US" sz="3600" dirty="0" smtClean="0">
                <a:latin typeface="Comic Sans MS" pitchFamily="66"/>
              </a:rPr>
              <a:t>.</a:t>
            </a:r>
            <a:endParaRPr lang="en-US" sz="3600" dirty="0">
              <a:latin typeface="Comic Sans MS" pitchFamily="66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5780" y="251441"/>
            <a:ext cx="9289032" cy="1169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3 probabili galassie a spirale: UGC 07890, CGCG 0740-25, UGC 05184.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Picture 2" descr="D:\chioggia\screenshot\galassia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36056" y="683493"/>
            <a:ext cx="7128792" cy="302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:\chioggia\screenshot\galassia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131765"/>
            <a:ext cx="5400352" cy="269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chioggia\screenshot\galassia0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60192" y="5075981"/>
            <a:ext cx="6120427" cy="2483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5815" y="395459"/>
            <a:ext cx="7272808" cy="892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 2 tipi di galassie ellittiche: NGC 6196, CGCG 039-125</a:t>
            </a:r>
          </a:p>
        </p:txBody>
      </p:sp>
      <p:pic>
        <p:nvPicPr>
          <p:cNvPr id="3" name="Picture 2" descr="D:\chioggia\screenshot\galassia0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9788" y="1187549"/>
            <a:ext cx="9217023" cy="295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:\chioggia\screenshot\galassia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9788" y="4211881"/>
            <a:ext cx="9217023" cy="313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7779" y="539477"/>
            <a:ext cx="9792839" cy="892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Delle galassie: NGL 2668, UGC 04713, NGC 5222, NGC 4104, non è stato possibile ipotizzare il tipo di galassia.</a:t>
            </a:r>
          </a:p>
        </p:txBody>
      </p:sp>
      <p:pic>
        <p:nvPicPr>
          <p:cNvPr id="3" name="Picture 2" descr="D:\chioggia\screenshot\galassia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5780" y="1475585"/>
            <a:ext cx="6552727" cy="308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:\chioggia\screenshot\galassia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94129" y="4715944"/>
            <a:ext cx="6870719" cy="2843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23888" y="2195661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Comic Sans MS" pitchFamily="66" charset="0"/>
              </a:rPr>
              <a:t>Ringraziamo per la disponibilità e l’aiuto i prof. Stefano </a:t>
            </a:r>
            <a:r>
              <a:rPr lang="it-IT" sz="3600" dirty="0" err="1" smtClean="0">
                <a:solidFill>
                  <a:schemeClr val="bg1"/>
                </a:solidFill>
                <a:latin typeface="Comic Sans MS" pitchFamily="66" charset="0"/>
              </a:rPr>
              <a:t>Ciroi</a:t>
            </a:r>
            <a:r>
              <a:rPr lang="it-IT" sz="3600" dirty="0" smtClean="0">
                <a:solidFill>
                  <a:schemeClr val="bg1"/>
                </a:solidFill>
                <a:latin typeface="Comic Sans MS" pitchFamily="66" charset="0"/>
              </a:rPr>
              <a:t> e le sue collaboratrici Alessandra e Valentina</a:t>
            </a:r>
            <a:endParaRPr lang="it-IT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575815" y="1979639"/>
            <a:ext cx="9071643" cy="5899050"/>
          </a:xfrm>
        </p:spPr>
        <p:txBody>
          <a:bodyPr anchor="ctr">
            <a:spAutoFit/>
          </a:bodyPr>
          <a:lstStyle/>
          <a:p>
            <a:pPr marL="0" lvl="0" indent="-215999" algn="l"/>
            <a:r>
              <a:rPr lang="en-US" sz="3600">
                <a:latin typeface="Comic Sans MS" pitchFamily="66"/>
              </a:rPr>
              <a:t>Si parte da spettri galattici monodimensionali, che vengono modificati dopo esser stati misurati dal telescopio in un formato bidimensionale.</a:t>
            </a:r>
          </a:p>
          <a:p>
            <a:pPr marL="0" lvl="0" indent="-215999" algn="l"/>
            <a:r>
              <a:rPr lang="en-US" sz="3600">
                <a:latin typeface="Comic Sans MS" pitchFamily="66"/>
              </a:rPr>
              <a:t>Prima del confronto è necessario sistemare gli spettri delle galassie, annullandone il red-shift e l’arrossamento, facendo corrispondere le intensità e convertendole in file di testo.</a:t>
            </a:r>
          </a:p>
          <a:p>
            <a:pPr marL="0" lvl="0" indent="-215999" algn="l">
              <a:buNone/>
            </a:pPr>
            <a:endParaRPr lang="en-US" sz="3600">
              <a:latin typeface="Comic Sans MS" pitchFamily="66"/>
            </a:endParaRPr>
          </a:p>
        </p:txBody>
      </p:sp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1172160"/>
          </a:xfrm>
        </p:spPr>
        <p:txBody>
          <a:bodyPr/>
          <a:lstStyle/>
          <a:p>
            <a:pPr lvl="0">
              <a:buNone/>
            </a:pPr>
            <a:r>
              <a:rPr lang="en-US" sz="6000">
                <a:solidFill>
                  <a:srgbClr val="CCFFFF"/>
                </a:solidFill>
                <a:latin typeface="Comic Sans MS" pitchFamily="66"/>
              </a:rPr>
              <a:t>Inizio del progetto..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82076"/>
            <a:ext cx="9071643" cy="1701003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4800">
                <a:solidFill>
                  <a:srgbClr val="CCFFFF"/>
                </a:solidFill>
                <a:latin typeface="Comic Sans MS" pitchFamily="66"/>
              </a:rPr>
              <a:t>1) Correggere il redshift dello spettro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79877" y="2286000"/>
            <a:ext cx="9121322" cy="5747762"/>
          </a:xfrm>
        </p:spPr>
        <p:txBody>
          <a:bodyPr/>
          <a:lstStyle/>
          <a:p>
            <a:pPr lvl="0"/>
            <a:r>
              <a:rPr lang="en-US" sz="3600" dirty="0">
                <a:latin typeface="Comic Sans MS" pitchFamily="66"/>
              </a:rPr>
              <a:t>La </a:t>
            </a:r>
            <a:r>
              <a:rPr lang="en-US" sz="3600" dirty="0" err="1">
                <a:latin typeface="Comic Sans MS" pitchFamily="66"/>
              </a:rPr>
              <a:t>luce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proveniente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dalle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galassie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 smtClean="0">
                <a:latin typeface="Comic Sans MS" pitchFamily="66"/>
              </a:rPr>
              <a:t>subisce</a:t>
            </a:r>
            <a:r>
              <a:rPr lang="en-US" sz="3600" dirty="0" smtClean="0">
                <a:latin typeface="Comic Sans MS" pitchFamily="66"/>
              </a:rPr>
              <a:t> per </a:t>
            </a:r>
            <a:r>
              <a:rPr lang="en-US" sz="3600" dirty="0" err="1" smtClean="0">
                <a:latin typeface="Comic Sans MS" pitchFamily="66"/>
              </a:rPr>
              <a:t>effetto</a:t>
            </a:r>
            <a:r>
              <a:rPr lang="en-US" sz="3600" dirty="0" smtClean="0">
                <a:latin typeface="Comic Sans MS" pitchFamily="66"/>
              </a:rPr>
              <a:t> </a:t>
            </a:r>
            <a:r>
              <a:rPr lang="en-US" sz="3600" dirty="0" smtClean="0">
                <a:latin typeface="Comic Sans MS" pitchFamily="66"/>
              </a:rPr>
              <a:t>Doppler </a:t>
            </a:r>
            <a:r>
              <a:rPr lang="en-US" sz="3600" dirty="0">
                <a:latin typeface="Comic Sans MS" pitchFamily="66"/>
              </a:rPr>
              <a:t>un </a:t>
            </a:r>
            <a:r>
              <a:rPr lang="en-US" sz="3600" dirty="0" err="1">
                <a:latin typeface="Comic Sans MS" pitchFamily="66"/>
              </a:rPr>
              <a:t>effetto</a:t>
            </a:r>
            <a:r>
              <a:rPr lang="en-US" sz="3600" dirty="0">
                <a:latin typeface="Comic Sans MS" pitchFamily="66"/>
              </a:rPr>
              <a:t> redshift.</a:t>
            </a:r>
          </a:p>
          <a:p>
            <a:pPr lvl="0"/>
            <a:r>
              <a:rPr lang="en-US" sz="3600" dirty="0">
                <a:latin typeface="Comic Sans MS" pitchFamily="66"/>
              </a:rPr>
              <a:t>Il </a:t>
            </a:r>
            <a:r>
              <a:rPr lang="en-US" sz="3600" b="1" dirty="0" err="1">
                <a:latin typeface="Comic Sans MS" pitchFamily="66"/>
              </a:rPr>
              <a:t>redshift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si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calcola</a:t>
            </a:r>
            <a:r>
              <a:rPr lang="en-US" sz="3600" dirty="0">
                <a:latin typeface="Comic Sans MS" pitchFamily="66"/>
              </a:rPr>
              <a:t> </a:t>
            </a:r>
            <a:r>
              <a:rPr lang="en-US" sz="3600" dirty="0" err="1">
                <a:latin typeface="Comic Sans MS" pitchFamily="66"/>
              </a:rPr>
              <a:t>utilizzando</a:t>
            </a:r>
            <a:r>
              <a:rPr lang="en-US" sz="3600" dirty="0">
                <a:latin typeface="Comic Sans MS" pitchFamily="66"/>
              </a:rPr>
              <a:t> la </a:t>
            </a:r>
            <a:r>
              <a:rPr lang="en-US" sz="3600" dirty="0" err="1">
                <a:latin typeface="Comic Sans MS" pitchFamily="66"/>
              </a:rPr>
              <a:t>relazione</a:t>
            </a:r>
            <a:r>
              <a:rPr lang="en-US" sz="3600" dirty="0">
                <a:latin typeface="Comic Sans MS" pitchFamily="66"/>
              </a:rPr>
              <a:t>:</a:t>
            </a:r>
          </a:p>
          <a:p>
            <a:pPr lvl="0"/>
            <a:endParaRPr lang="en-US" dirty="0">
              <a:latin typeface="Comic Sans MS" pitchFamily="66"/>
            </a:endParaRPr>
          </a:p>
        </p:txBody>
      </p:sp>
      <p:pic>
        <p:nvPicPr>
          <p:cNvPr id="4" name="Immagine 7" descr="formulasalvezz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8103" y="4859953"/>
            <a:ext cx="2736305" cy="175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4800">
                <a:solidFill>
                  <a:srgbClr val="CCFFFF"/>
                </a:solidFill>
                <a:latin typeface="Comic Sans MS" pitchFamily="66"/>
              </a:rPr>
              <a:t>Calcolo di λ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653442" y="2096636"/>
            <a:ext cx="4426555" cy="4989963"/>
          </a:xfrm>
        </p:spPr>
        <p:txBody>
          <a:bodyPr>
            <a:spAutoFit/>
          </a:bodyPr>
          <a:lstStyle/>
          <a:p>
            <a:pPr lvl="0" algn="l"/>
            <a:r>
              <a:rPr lang="en-US" sz="2800">
                <a:latin typeface="Comic Sans MS" pitchFamily="66"/>
              </a:rPr>
              <a:t>Nella precedente formula è necessario inserire la lunghezza d'onda dell' </a:t>
            </a:r>
            <a:r>
              <a:rPr lang="en-US" sz="2800" b="1">
                <a:latin typeface="Comic Sans MS" pitchFamily="66"/>
              </a:rPr>
              <a:t>Hα</a:t>
            </a:r>
            <a:r>
              <a:rPr lang="en-US" sz="2800">
                <a:latin typeface="Comic Sans MS" pitchFamily="66"/>
              </a:rPr>
              <a:t>.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8229600" y="4114800"/>
            <a:ext cx="457200" cy="6858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val f4"/>
              <a:gd name="f10" fmla="val f5"/>
              <a:gd name="f11" fmla="pin 0 f1 10800"/>
              <a:gd name="f12" fmla="pin 0 f0 21600"/>
              <a:gd name="f13" fmla="+- f10 0 f9"/>
              <a:gd name="f14" fmla="val f11"/>
              <a:gd name="f15" fmla="val f12"/>
              <a:gd name="f16" fmla="*/ f11 f7 1"/>
              <a:gd name="f17" fmla="*/ f12 f8 1"/>
              <a:gd name="f18" fmla="*/ f13 1 21600"/>
              <a:gd name="f19" fmla="+- 21600 0 f14"/>
              <a:gd name="f20" fmla="+- 21600 0 f15"/>
              <a:gd name="f21" fmla="*/ f14 f7 1"/>
              <a:gd name="f22" fmla="*/ 0 f18 1"/>
              <a:gd name="f23" fmla="*/ f20 f14 1"/>
              <a:gd name="f24" fmla="*/ f19 f7 1"/>
              <a:gd name="f25" fmla="*/ f23 1 10800"/>
              <a:gd name="f26" fmla="*/ f22 1 f18"/>
              <a:gd name="f27" fmla="+- f15 f25 0"/>
              <a:gd name="f28" fmla="*/ f26 f8 1"/>
              <a:gd name="f29" fmla="*/ f27 f8 1"/>
            </a:gdLst>
            <a:ahLst>
              <a:ahXY gdRefX="f1" minX="f4" maxX="f6" gdRefY="f0" minY="f4" maxY="f5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8" r="f24" b="f29"/>
            <a:pathLst>
              <a:path w="21600" h="21600">
                <a:moveTo>
                  <a:pt x="f14" y="f4"/>
                </a:moveTo>
                <a:lnTo>
                  <a:pt x="f14" y="f15"/>
                </a:lnTo>
                <a:lnTo>
                  <a:pt x="f4" y="f15"/>
                </a:lnTo>
                <a:lnTo>
                  <a:pt x="f6" y="f5"/>
                </a:lnTo>
                <a:lnTo>
                  <a:pt x="f5" y="f15"/>
                </a:lnTo>
                <a:lnTo>
                  <a:pt x="f19" y="f15"/>
                </a:lnTo>
                <a:lnTo>
                  <a:pt x="f19" y="f4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629400" y="4877638"/>
            <a:ext cx="3450598" cy="15231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L' Hα è il picco di emissione dell'Idrogeno presente nello spettro.</a:t>
            </a: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7200" y="2286000"/>
            <a:ext cx="5029200" cy="4800600"/>
          </a:xfrm>
        </p:spPr>
      </p:pic>
      <p:sp>
        <p:nvSpPr>
          <p:cNvPr id="7" name="Figura a mano libera 6"/>
          <p:cNvSpPr/>
          <p:nvPr/>
        </p:nvSpPr>
        <p:spPr>
          <a:xfrm>
            <a:off x="228600" y="6858000"/>
            <a:ext cx="11430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6722">
            <a:solidFill>
              <a:srgbClr val="FF0000"/>
            </a:solidFill>
            <a:prstDash val="solid"/>
          </a:ln>
        </p:spPr>
        <p:txBody>
          <a:bodyPr vert="horz" wrap="square" lIns="107999" tIns="63002" rIns="107999" bIns="63002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Connettore 1 7"/>
          <p:cNvSpPr/>
          <p:nvPr/>
        </p:nvSpPr>
        <p:spPr>
          <a:xfrm>
            <a:off x="1143000" y="7315200"/>
            <a:ext cx="9144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4717">
            <a:solidFill>
              <a:srgbClr val="FF0000"/>
            </a:solidFill>
            <a:prstDash val="solid"/>
            <a:tailEnd type="arrow"/>
          </a:ln>
        </p:spPr>
        <p:txBody>
          <a:bodyPr vert="horz" wrap="square" lIns="116997" tIns="71999" rIns="116997" bIns="71999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057400" y="7086600"/>
            <a:ext cx="1828800" cy="402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6563Å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792" y="755501"/>
            <a:ext cx="9372600" cy="3200400"/>
          </a:xfrm>
        </p:spPr>
      </p:pic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228600" y="228600"/>
            <a:ext cx="9601200" cy="1101239"/>
          </a:xfrm>
        </p:spPr>
        <p:txBody>
          <a:bodyPr/>
          <a:lstStyle/>
          <a:p>
            <a:pPr lvl="0" algn="l"/>
            <a:r>
              <a:rPr lang="en-US" sz="2600" b="1" dirty="0" err="1">
                <a:latin typeface="Comic Sans MS" pitchFamily="66"/>
              </a:rPr>
              <a:t>Hα</a:t>
            </a:r>
            <a:r>
              <a:rPr lang="en-US" sz="2600" b="1" dirty="0">
                <a:latin typeface="Comic Sans MS" pitchFamily="66"/>
              </a:rPr>
              <a:t> </a:t>
            </a:r>
            <a:r>
              <a:rPr lang="en-US" sz="2600" dirty="0" err="1">
                <a:latin typeface="Comic Sans MS" pitchFamily="66"/>
              </a:rPr>
              <a:t>relativamente</a:t>
            </a:r>
            <a:r>
              <a:rPr lang="en-US" sz="2600" dirty="0">
                <a:latin typeface="Comic Sans MS" pitchFamily="66"/>
              </a:rPr>
              <a:t> e' </a:t>
            </a:r>
            <a:r>
              <a:rPr lang="en-US" sz="2600" dirty="0" err="1">
                <a:latin typeface="Comic Sans MS" pitchFamily="66"/>
              </a:rPr>
              <a:t>il</a:t>
            </a:r>
            <a:r>
              <a:rPr lang="en-US" sz="2600" dirty="0">
                <a:latin typeface="Comic Sans MS" pitchFamily="66"/>
              </a:rPr>
              <a:t> </a:t>
            </a:r>
            <a:r>
              <a:rPr lang="en-US" sz="2600" dirty="0" err="1">
                <a:latin typeface="Comic Sans MS" pitchFamily="66"/>
              </a:rPr>
              <a:t>massimo</a:t>
            </a:r>
            <a:r>
              <a:rPr lang="en-US" sz="2600" dirty="0">
                <a:latin typeface="Comic Sans MS" pitchFamily="66"/>
              </a:rPr>
              <a:t> </a:t>
            </a:r>
            <a:r>
              <a:rPr lang="en-US" sz="2600" dirty="0" err="1">
                <a:latin typeface="Comic Sans MS" pitchFamily="66"/>
              </a:rPr>
              <a:t>centrale</a:t>
            </a:r>
            <a:r>
              <a:rPr lang="en-US" sz="2600" dirty="0">
                <a:latin typeface="Comic Sans MS" pitchFamily="66"/>
              </a:rPr>
              <a:t> </a:t>
            </a:r>
            <a:r>
              <a:rPr lang="en-US" sz="2600" dirty="0" err="1">
                <a:latin typeface="Comic Sans MS" pitchFamily="66"/>
              </a:rPr>
              <a:t>di</a:t>
            </a:r>
            <a:r>
              <a:rPr lang="en-US" sz="2600" dirty="0">
                <a:latin typeface="Comic Sans MS" pitchFamily="66"/>
              </a:rPr>
              <a:t> </a:t>
            </a:r>
            <a:r>
              <a:rPr lang="en-US" sz="2600" dirty="0" err="1">
                <a:latin typeface="Comic Sans MS" pitchFamily="66"/>
              </a:rPr>
              <a:t>tre</a:t>
            </a:r>
            <a:r>
              <a:rPr lang="en-US" sz="2600" dirty="0">
                <a:latin typeface="Comic Sans MS" pitchFamily="66"/>
              </a:rPr>
              <a:t> </a:t>
            </a:r>
            <a:r>
              <a:rPr lang="en-US" sz="2600" dirty="0" err="1">
                <a:latin typeface="Comic Sans MS" pitchFamily="66"/>
              </a:rPr>
              <a:t>picchi</a:t>
            </a:r>
            <a:r>
              <a:rPr lang="en-US" sz="2600" dirty="0">
                <a:latin typeface="Comic Sans MS" pitchFamily="66"/>
              </a:rPr>
              <a:t>.</a:t>
            </a:r>
          </a:p>
          <a:p>
            <a:pPr lvl="0" algn="l"/>
            <a:endParaRPr lang="en-US" sz="2600" dirty="0">
              <a:latin typeface="Comic Sans MS" pitchFamily="66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59792" y="4067869"/>
            <a:ext cx="93726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8600" y="228600"/>
            <a:ext cx="9601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28600" y="4572000"/>
            <a:ext cx="9372600" cy="19321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Se il picco dell'</a:t>
            </a:r>
            <a:r>
              <a:rPr lang="en-US" sz="2600" b="1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Hα </a:t>
            </a:r>
            <a:r>
              <a:rPr lang="en-US" sz="26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non è distinguibile, è necessario calcolare il redshift con i valori del doppietto del Ca (CaK e CaH), del MgI, del NaI e infine fare la media dei valori ottenuti.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>
                <a:solidFill>
                  <a:srgbClr val="CCFFFF"/>
                </a:solidFill>
                <a:latin typeface="Comic Sans MS" pitchFamily="66"/>
              </a:rPr>
              <a:t>2) Correggere per arrossamento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79877" y="1790998"/>
            <a:ext cx="9349922" cy="598140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3400">
                <a:latin typeface="Comic Sans MS" pitchFamily="66"/>
              </a:rPr>
              <a:t>I gas presenti nelle galassie ne modificano lo spettro rendendolo più rosso. Bisogna correggerlo tenendo conto di questo fattore.</a:t>
            </a:r>
          </a:p>
          <a:p>
            <a:pPr lvl="0">
              <a:buNone/>
            </a:pPr>
            <a:r>
              <a:rPr lang="en-US" sz="3400">
                <a:latin typeface="Comic Sans MS" pitchFamily="66"/>
              </a:rPr>
              <a:t>Per effettuare la correzione per arrossamento dello spettro, si somma l'estinzione galattica A_V(g) e l'arrossamento interno A_V(i) di ciascuna galassia.</a:t>
            </a:r>
          </a:p>
          <a:p>
            <a:pPr lvl="0">
              <a:buNone/>
            </a:pPr>
            <a:r>
              <a:rPr lang="en-US" sz="3400" b="1">
                <a:latin typeface="Comic Sans MS" pitchFamily="66"/>
              </a:rPr>
              <a:t>A_V = A_V(g) + A_V(i)</a:t>
            </a:r>
          </a:p>
          <a:p>
            <a:pPr lvl="0">
              <a:buNone/>
            </a:pP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7200" y="214198"/>
            <a:ext cx="9372600" cy="50436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457200" y="5715000"/>
            <a:ext cx="9144000" cy="937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FFFFFF"/>
                </a:solidFill>
                <a:uFillTx/>
                <a:latin typeface="Comic Sans MS" pitchFamily="66"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  <a:ea typeface="DejaVu Sans" pitchFamily="2"/>
                <a:cs typeface="DejaVu Sans" pitchFamily="2"/>
              </a:rPr>
              <a:t>Questi sono i dati che ci hanno fornito relativi alle varie galassie.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yt tunn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laci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yt bluelinesgr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801</Words>
  <Application>Microsoft Office PowerPoint</Application>
  <PresentationFormat>Personalizzato</PresentationFormat>
  <Paragraphs>63</Paragraphs>
  <Slides>23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23</vt:i4>
      </vt:variant>
    </vt:vector>
  </HeadingPairs>
  <TitlesOfParts>
    <vt:vector size="39" baseType="lpstr">
      <vt:lpstr>Arial Unicode MS</vt:lpstr>
      <vt:lpstr>Albany</vt:lpstr>
      <vt:lpstr>Andale Sans UI</vt:lpstr>
      <vt:lpstr>Arial</vt:lpstr>
      <vt:lpstr>Calibri</vt:lpstr>
      <vt:lpstr>Comic Sans MS</vt:lpstr>
      <vt:lpstr>DejaVu Sans</vt:lpstr>
      <vt:lpstr>StarSymbol</vt:lpstr>
      <vt:lpstr>Tahoma</vt:lpstr>
      <vt:lpstr>Times New Roman</vt:lpstr>
      <vt:lpstr>Default</vt:lpstr>
      <vt:lpstr>wine</vt:lpstr>
      <vt:lpstr>forest</vt:lpstr>
      <vt:lpstr>lyt tunnel</vt:lpstr>
      <vt:lpstr>glacier</vt:lpstr>
      <vt:lpstr>lyt bluelinesgrad</vt:lpstr>
      <vt:lpstr>Stage osservatorio di Asiago 2013</vt:lpstr>
      <vt:lpstr>Obiettivi:</vt:lpstr>
      <vt:lpstr>Inizio del progetto..</vt:lpstr>
      <vt:lpstr>1) Correggere il redshift dello spettro</vt:lpstr>
      <vt:lpstr>Calcolo di λ</vt:lpstr>
      <vt:lpstr>Presentazione standard di PowerPoint</vt:lpstr>
      <vt:lpstr>Presentazione standard di PowerPoint</vt:lpstr>
      <vt:lpstr>2) Correggere per arrossamento</vt:lpstr>
      <vt:lpstr>Presentazione standard di PowerPoint</vt:lpstr>
      <vt:lpstr>3) Normalizzazione degli spettri</vt:lpstr>
      <vt:lpstr>Presentazione standard di PowerPoint</vt:lpstr>
      <vt:lpstr>4) Convertire in file di testo</vt:lpstr>
      <vt:lpstr>5) Confronto degli spettri</vt:lpstr>
      <vt:lpstr>Presentazione standard di PowerPoint</vt:lpstr>
      <vt:lpstr>Galassia a spirale</vt:lpstr>
      <vt:lpstr>Presentazione standard di PowerPoint</vt:lpstr>
      <vt:lpstr>Galassia ellittica</vt:lpstr>
      <vt:lpstr>Popolazioni</vt:lpstr>
      <vt:lpstr>Conclusioni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osservatorio di Asiago 2013</dc:title>
  <dc:creator>lab</dc:creator>
  <cp:lastModifiedBy>Aula Rosino</cp:lastModifiedBy>
  <cp:revision>24</cp:revision>
  <dcterms:created xsi:type="dcterms:W3CDTF">2013-01-30T23:10:04Z</dcterms:created>
  <dcterms:modified xsi:type="dcterms:W3CDTF">2013-05-22T08:08:09Z</dcterms:modified>
</cp:coreProperties>
</file>